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bertSicart/MAIN/blob/main/IBM_Data_Science/Data%20Science%20Capstone/week%20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bertSicart/MAIN/blob/main/IBM_Data_Science/Data%20Science%20Capstone/week%20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bertSicart/MAIN/blob/main/IBM_Data_Science/Data%20Science%20Capstone/week%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bertSicart/MAIN/blob/main/IBM_Data_Science/Data%20Science%20Capstone/week%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bertSicart/MAIN/blob/main/IBM_Data_Science/Data%20Science%20Capstone/week%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bertSicart/MAIN/blob/main/IBM_Data_Science/Data%20Science%20Capstone/week%204/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bertSicart/MAIN/blob/main/IBM_Data_Science/Data%20Science%20Capstone/week%2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bertSicart/MAIN/blob/main/IBM_Data_Science/Data%20Science%20Capstone/week%20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Albert Sicart Avalos</a:t>
            </a:r>
          </a:p>
          <a:p>
            <a:r>
              <a:rPr lang="en-US" dirty="0">
                <a:solidFill>
                  <a:schemeClr val="bg2"/>
                </a:solidFill>
                <a:latin typeface="Abadi" panose="020B0604020104020204" pitchFamily="34" charset="0"/>
                <a:ea typeface="SF Pro" pitchFamily="2" charset="0"/>
                <a:cs typeface="SF Pro" pitchFamily="2" charset="0"/>
              </a:rPr>
              <a:t>2023-09-13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6684"/>
            <a:ext cx="10515599" cy="5201264"/>
          </a:xfrm>
          <a:prstGeom prst="rect">
            <a:avLst/>
          </a:prstGeom>
        </p:spPr>
        <p:txBody>
          <a:bodyPr/>
          <a:lstStyle/>
          <a:p>
            <a:pPr algn="l"/>
            <a:r>
              <a:rPr lang="en-US" sz="1600" b="0" i="0" dirty="0">
                <a:effectLst/>
                <a:latin typeface="Söhne"/>
              </a:rPr>
              <a:t>In the lab, an Exploratory Data Analysis (EDA) was performed to identify patterns within the dataset and to determine the appropriate label for training supervised models.</a:t>
            </a:r>
          </a:p>
          <a:p>
            <a:pPr algn="l"/>
            <a:r>
              <a:rPr lang="en-US" sz="1600" b="0" i="0" dirty="0">
                <a:effectLst/>
                <a:latin typeface="Söhne"/>
              </a:rPr>
              <a:t>Within the dataset, there were various instances where the booster did not land successfully. At times, a landing was attempted but failed due to some mishap. For example:</a:t>
            </a:r>
          </a:p>
          <a:p>
            <a:pPr lvl="1"/>
            <a:r>
              <a:rPr lang="en-US" sz="1000" b="0" i="0" dirty="0">
                <a:effectLst/>
                <a:latin typeface="Söhne"/>
              </a:rPr>
              <a:t>"True Ocean" indicated that the landing in a specific region of the ocean was successful.</a:t>
            </a:r>
          </a:p>
          <a:p>
            <a:pPr lvl="1"/>
            <a:r>
              <a:rPr lang="en-US" sz="1000" b="0" i="0" dirty="0">
                <a:effectLst/>
                <a:latin typeface="Söhne"/>
              </a:rPr>
              <a:t>"False Ocean" denoted an unsuccessful landing in that ocean region.</a:t>
            </a:r>
          </a:p>
          <a:p>
            <a:pPr lvl="1"/>
            <a:r>
              <a:rPr lang="en-US" sz="1000" b="0" i="0" dirty="0">
                <a:effectLst/>
                <a:latin typeface="Söhne"/>
              </a:rPr>
              <a:t>"True RTLS" meant the booster successfully landed on a ground pad.</a:t>
            </a:r>
          </a:p>
          <a:p>
            <a:pPr lvl="1"/>
            <a:r>
              <a:rPr lang="en-US" sz="1000" b="0" i="0" dirty="0">
                <a:effectLst/>
                <a:latin typeface="Söhne"/>
              </a:rPr>
              <a:t>"False RTLS" signified a failed landing attempt on the ground pad.</a:t>
            </a:r>
          </a:p>
          <a:p>
            <a:pPr lvl="1"/>
            <a:r>
              <a:rPr lang="en-US" sz="1000" b="0" i="0" dirty="0">
                <a:effectLst/>
                <a:latin typeface="Söhne"/>
              </a:rPr>
              <a:t>"True ASDS" marked a successful landing on a drone ship.</a:t>
            </a:r>
          </a:p>
          <a:p>
            <a:pPr lvl="1"/>
            <a:r>
              <a:rPr lang="en-US" sz="1000" b="0" i="0" dirty="0">
                <a:effectLst/>
                <a:latin typeface="Söhne"/>
              </a:rPr>
              <a:t>"False ASDS" signaled an unsuccessful attempt to land on the drone ship.</a:t>
            </a:r>
          </a:p>
          <a:p>
            <a:pPr algn="l"/>
            <a:r>
              <a:rPr lang="en-US" sz="1600" b="0" i="0" dirty="0">
                <a:effectLst/>
                <a:latin typeface="Söhne"/>
              </a:rPr>
              <a:t>The main objective of the lab was to translate these outcomes into training labels. A new column named 'class' was created, having a value of:</a:t>
            </a:r>
          </a:p>
          <a:p>
            <a:pPr algn="l">
              <a:buFont typeface="Arial" panose="020B0604020202020204" pitchFamily="34" charset="0"/>
              <a:buChar char="•"/>
            </a:pPr>
            <a:r>
              <a:rPr lang="en-US" sz="1600" b="1" i="0" dirty="0">
                <a:effectLst/>
                <a:latin typeface="Söhne"/>
              </a:rPr>
              <a:t>1</a:t>
            </a:r>
            <a:r>
              <a:rPr lang="en-US" sz="1600" b="0" i="0" dirty="0">
                <a:effectLst/>
                <a:latin typeface="Söhne"/>
              </a:rPr>
              <a:t> if the mission outcome indicated a successful landing.</a:t>
            </a:r>
          </a:p>
          <a:p>
            <a:pPr algn="l">
              <a:buFont typeface="Arial" panose="020B0604020202020204" pitchFamily="34" charset="0"/>
              <a:buChar char="•"/>
            </a:pPr>
            <a:r>
              <a:rPr lang="en-US" sz="1600" b="1" i="0" dirty="0">
                <a:effectLst/>
                <a:latin typeface="Söhne"/>
              </a:rPr>
              <a:t>0</a:t>
            </a:r>
            <a:r>
              <a:rPr lang="en-US" sz="1600" b="0" i="0" dirty="0">
                <a:effectLst/>
                <a:latin typeface="Söhne"/>
              </a:rPr>
              <a:t> if the landing was unsuccessful or wasn’t attempted.</a:t>
            </a:r>
          </a:p>
          <a:p>
            <a:pPr algn="l"/>
            <a:r>
              <a:rPr lang="en-US" sz="1600" b="0" i="0" dirty="0">
                <a:effectLst/>
                <a:latin typeface="Söhne"/>
              </a:rPr>
              <a:t>So, if the "Outcome" column showed "True ASDS", "True RTLS", or "True Ocean", a value of </a:t>
            </a:r>
            <a:r>
              <a:rPr lang="en-US" sz="1600" b="1" i="0" dirty="0">
                <a:effectLst/>
                <a:latin typeface="Söhne"/>
              </a:rPr>
              <a:t>1</a:t>
            </a:r>
            <a:r>
              <a:rPr lang="en-US" sz="1600" b="0" i="0" dirty="0">
                <a:effectLst/>
                <a:latin typeface="Söhne"/>
              </a:rPr>
              <a:t> was assigned to the 'class' column. On the other hand, for "None </a:t>
            </a:r>
            <a:r>
              <a:rPr lang="en-US" sz="1600" b="0" i="0" dirty="0" err="1">
                <a:effectLst/>
                <a:latin typeface="Söhne"/>
              </a:rPr>
              <a:t>None</a:t>
            </a:r>
            <a:r>
              <a:rPr lang="en-US" sz="1600" b="0" i="0" dirty="0">
                <a:effectLst/>
                <a:latin typeface="Söhne"/>
              </a:rPr>
              <a:t>", "False ASDS", "None ASDS", "False Ocean", or "False RTLS", a value of </a:t>
            </a:r>
            <a:r>
              <a:rPr lang="en-US" sz="1600" b="1" i="0" dirty="0">
                <a:effectLst/>
                <a:latin typeface="Söhne"/>
              </a:rPr>
              <a:t>0</a:t>
            </a:r>
            <a:r>
              <a:rPr lang="en-US" sz="1600" b="0" i="0" dirty="0">
                <a:effectLst/>
                <a:latin typeface="Söhne"/>
              </a:rPr>
              <a:t> was assigned.</a:t>
            </a:r>
          </a:p>
          <a:p>
            <a:pPr algn="l"/>
            <a:r>
              <a:rPr lang="en-US" sz="1600" dirty="0" err="1">
                <a:latin typeface="Söhne"/>
              </a:rPr>
              <a:t>Github</a:t>
            </a:r>
            <a:r>
              <a:rPr lang="en-US" sz="1600" dirty="0">
                <a:latin typeface="Söhne"/>
              </a:rPr>
              <a:t>: </a:t>
            </a:r>
            <a:r>
              <a:rPr lang="en-US" sz="1600" dirty="0">
                <a:latin typeface="Söhne"/>
                <a:hlinkClick r:id="rId3"/>
              </a:rPr>
              <a:t>https://github.com/AlbertSicart/MAIN/blob/main/IBM_Data_Science/Data%20Science%20Capstone/week%201/labs-jupyter-spacex-Data%20wrangling.ipynb</a:t>
            </a:r>
            <a:endParaRPr lang="en-US" sz="1600" dirty="0">
              <a:latin typeface="Söhne"/>
            </a:endParaRPr>
          </a:p>
          <a:p>
            <a:pPr algn="l"/>
            <a:endParaRPr lang="en-US" sz="1600" b="0" i="0" dirty="0">
              <a:effectLst/>
              <a:latin typeface="Söhne"/>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performed on variables Flight Number, Payload Mass, Launch Site, Orbit, Class and Year</a:t>
            </a:r>
          </a:p>
          <a:p>
            <a:pPr>
              <a:lnSpc>
                <a:spcPct val="100000"/>
              </a:lnSpc>
              <a:spcBef>
                <a:spcPts val="1400"/>
              </a:spcBef>
            </a:pPr>
            <a:r>
              <a:rPr lang="en-US" sz="1600" dirty="0">
                <a:solidFill>
                  <a:schemeClr val="accent3">
                    <a:lumMod val="25000"/>
                  </a:schemeClr>
                </a:solidFill>
                <a:latin typeface="Abadi"/>
              </a:rPr>
              <a:t>Plots used:</a:t>
            </a:r>
          </a:p>
          <a:p>
            <a:pPr lvl="1">
              <a:lnSpc>
                <a:spcPct val="100000"/>
              </a:lnSpc>
              <a:spcBef>
                <a:spcPts val="1400"/>
              </a:spcBef>
            </a:pPr>
            <a:r>
              <a:rPr lang="en-US" sz="1200" dirty="0">
                <a:solidFill>
                  <a:schemeClr val="accent3">
                    <a:lumMod val="25000"/>
                  </a:schemeClr>
                </a:solidFill>
                <a:latin typeface="Abadi" panose="020B0604020104020204" pitchFamily="34" charset="0"/>
              </a:rPr>
              <a:t>Flight Number and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Flight Number and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Payload Mass and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Orbit and Success Rate</a:t>
            </a:r>
          </a:p>
          <a:p>
            <a:pPr lvl="1">
              <a:lnSpc>
                <a:spcPct val="100000"/>
              </a:lnSpc>
              <a:spcBef>
                <a:spcPts val="1400"/>
              </a:spcBef>
            </a:pPr>
            <a:r>
              <a:rPr lang="en-US" sz="1200" dirty="0">
                <a:solidFill>
                  <a:schemeClr val="accent3">
                    <a:lumMod val="25000"/>
                  </a:schemeClr>
                </a:solidFill>
                <a:latin typeface="Abadi" panose="020B0604020104020204" pitchFamily="34" charset="0"/>
              </a:rPr>
              <a:t>Flight Number and Orbit</a:t>
            </a:r>
          </a:p>
          <a:p>
            <a:pPr lvl="1">
              <a:lnSpc>
                <a:spcPct val="100000"/>
              </a:lnSpc>
              <a:spcBef>
                <a:spcPts val="1400"/>
              </a:spcBef>
            </a:pPr>
            <a:r>
              <a:rPr lang="en-US" sz="1200" dirty="0">
                <a:solidFill>
                  <a:schemeClr val="accent3">
                    <a:lumMod val="25000"/>
                  </a:schemeClr>
                </a:solidFill>
                <a:latin typeface="Abadi" panose="020B0604020104020204" pitchFamily="34" charset="0"/>
              </a:rPr>
              <a:t>Payload Mass and Orbit</a:t>
            </a:r>
          </a:p>
          <a:p>
            <a:pPr lvl="1">
              <a:lnSpc>
                <a:spcPct val="100000"/>
              </a:lnSpc>
              <a:spcBef>
                <a:spcPts val="1400"/>
              </a:spcBef>
            </a:pPr>
            <a:r>
              <a:rPr lang="en-US" sz="1200" dirty="0">
                <a:solidFill>
                  <a:schemeClr val="accent3">
                    <a:lumMod val="25000"/>
                  </a:schemeClr>
                </a:solidFill>
                <a:latin typeface="Abadi" panose="020B0604020104020204" pitchFamily="34" charset="0"/>
              </a:rPr>
              <a:t>Success Yearly Trend</a:t>
            </a:r>
          </a:p>
          <a:p>
            <a:pPr>
              <a:lnSpc>
                <a:spcPct val="100000"/>
              </a:lnSpc>
              <a:spcBef>
                <a:spcPts val="1400"/>
              </a:spcBef>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hlinkClick r:id="rId3"/>
              </a:rPr>
              <a:t>https://github.com/AlbertSicart/MAIN/blob/main/IBM_Data_Science/Data%20Science%20Capstone/week%202/jupyter-labs-eda-dataviz.ipynb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dataset into sqlite3.</a:t>
            </a:r>
          </a:p>
          <a:p>
            <a:pPr>
              <a:lnSpc>
                <a:spcPct val="100000"/>
              </a:lnSpc>
              <a:spcBef>
                <a:spcPts val="1400"/>
              </a:spcBef>
            </a:pPr>
            <a:r>
              <a:rPr lang="en-US" sz="2200" dirty="0">
                <a:solidFill>
                  <a:schemeClr val="accent3">
                    <a:lumMod val="25000"/>
                  </a:schemeClr>
                </a:solidFill>
                <a:latin typeface="Abadi"/>
              </a:rPr>
              <a:t>Queried using Python SQL integration.</a:t>
            </a:r>
          </a:p>
          <a:p>
            <a:pPr>
              <a:lnSpc>
                <a:spcPct val="100000"/>
              </a:lnSpc>
              <a:spcBef>
                <a:spcPts val="1400"/>
              </a:spcBef>
            </a:pPr>
            <a:r>
              <a:rPr lang="en-US" sz="2200" dirty="0">
                <a:solidFill>
                  <a:schemeClr val="accent3">
                    <a:lumMod val="25000"/>
                  </a:schemeClr>
                </a:solidFill>
                <a:latin typeface="Abadi" panose="020B0604020104020204" pitchFamily="34" charset="0"/>
              </a:rPr>
              <a:t>We used queries to get a better understanding of the dataset and get information about launch site names, mission outcomes, various payload sizes, booster versions, and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Git hub: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https://github.com/AlbertSicart/MAIN/blob/main/IBM_Data_Science/Data%20Science%20Capstone/week%202/jupyter-labs-eda-sql-coursera_sqllite.ipynb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We used Folium maps to mark Launch Sites with successful and unsuccessful landings. Also we appointed proximity key location example (coastline).</a:t>
            </a:r>
          </a:p>
          <a:p>
            <a:r>
              <a:rPr lang="en-US" dirty="0"/>
              <a:t>This might help us understand why launch sites are located where they are.</a:t>
            </a:r>
          </a:p>
          <a:p>
            <a:r>
              <a:rPr lang="en-US" dirty="0"/>
              <a:t>Git hub: </a:t>
            </a:r>
            <a:r>
              <a:rPr lang="en-US" dirty="0">
                <a:hlinkClick r:id="rId3"/>
              </a:rPr>
              <a:t>https://github.com/AlbertSicart/MAIN/blob/main/IBM_Data_Science/Data%20Science%20Capstone/week%203/lab_jupyter_launch_site_location.ipynb</a:t>
            </a:r>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includes a pie chart and an scatter plot. Both can be selected. </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shows distribution of successful landings across all launch sites and also can be selected to show individual launch site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takes two inputs: all sites or individual site and payload mass on a slider between 0 and 10000kg. This can help us see how success varies across launch sites, payload mass and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Git hub:</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https://github.com/AlbertSicart/MAIN/blob/main/IBM_Data_Science/Data%20Science%20Capstone/week%203/spacex_dash_app.py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631951" cy="3041343"/>
          </a:xfrm>
          <a:prstGeom prst="rect">
            <a:avLst/>
          </a:prstGeom>
        </p:spPr>
        <p:txBody>
          <a:bodyPr>
            <a:normAutofit fontScale="77500" lnSpcReduction="20000"/>
          </a:bodyPr>
          <a:lstStyle/>
          <a:p>
            <a:r>
              <a:rPr lang="en-US" dirty="0"/>
              <a:t>Git hub: </a:t>
            </a:r>
          </a:p>
          <a:p>
            <a:r>
              <a:rPr lang="en-US" dirty="0">
                <a:hlinkClick r:id="rId3"/>
              </a:rPr>
              <a:t>https://github.com/AlbertSicart/MAIN/blob/main/IBM_Data_Science/Data%20Science%20Capstone/week%204/SpaceX_Machine_Learning_Prediction_Part_5.jupyterlite.ipynb</a:t>
            </a:r>
            <a:endParaRPr lang="en-US"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ángulo: esquinas redondeadas 1">
            <a:extLst>
              <a:ext uri="{FF2B5EF4-FFF2-40B4-BE49-F238E27FC236}">
                <a16:creationId xmlns:a16="http://schemas.microsoft.com/office/drawing/2014/main" id="{131174A3-9A70-5AD5-10E4-6B14831AA835}"/>
              </a:ext>
            </a:extLst>
          </p:cNvPr>
          <p:cNvSpPr/>
          <p:nvPr/>
        </p:nvSpPr>
        <p:spPr>
          <a:xfrm>
            <a:off x="4249992" y="1730477"/>
            <a:ext cx="2094271"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Split </a:t>
            </a:r>
            <a:r>
              <a:rPr lang="es-ES" dirty="0" err="1"/>
              <a:t>label</a:t>
            </a:r>
            <a:r>
              <a:rPr lang="es-ES" dirty="0"/>
              <a:t> </a:t>
            </a:r>
            <a:r>
              <a:rPr lang="es-ES" dirty="0" err="1"/>
              <a:t>column</a:t>
            </a:r>
            <a:r>
              <a:rPr lang="es-ES" dirty="0"/>
              <a:t> ‘</a:t>
            </a:r>
            <a:r>
              <a:rPr lang="es-ES" dirty="0" err="1"/>
              <a:t>Class</a:t>
            </a:r>
            <a:r>
              <a:rPr lang="es-ES" dirty="0"/>
              <a:t>’ </a:t>
            </a:r>
            <a:r>
              <a:rPr lang="es-ES" dirty="0" err="1"/>
              <a:t>from</a:t>
            </a:r>
            <a:r>
              <a:rPr lang="es-ES" dirty="0"/>
              <a:t> </a:t>
            </a:r>
            <a:r>
              <a:rPr lang="es-ES" dirty="0" err="1"/>
              <a:t>dataset</a:t>
            </a:r>
            <a:endParaRPr lang="es-ES" dirty="0"/>
          </a:p>
        </p:txBody>
      </p:sp>
      <p:sp>
        <p:nvSpPr>
          <p:cNvPr id="6" name="Rectángulo: esquinas redondeadas 5">
            <a:extLst>
              <a:ext uri="{FF2B5EF4-FFF2-40B4-BE49-F238E27FC236}">
                <a16:creationId xmlns:a16="http://schemas.microsoft.com/office/drawing/2014/main" id="{7530CAD7-44AF-216B-F9E0-52858EE7ED87}"/>
              </a:ext>
            </a:extLst>
          </p:cNvPr>
          <p:cNvSpPr/>
          <p:nvPr/>
        </p:nvSpPr>
        <p:spPr>
          <a:xfrm>
            <a:off x="4249993" y="3189331"/>
            <a:ext cx="2094271"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Fit</a:t>
            </a:r>
            <a:r>
              <a:rPr lang="es-ES" dirty="0"/>
              <a:t> and </a:t>
            </a:r>
            <a:r>
              <a:rPr lang="es-ES" dirty="0" err="1"/>
              <a:t>Transform</a:t>
            </a:r>
            <a:r>
              <a:rPr lang="es-ES" dirty="0"/>
              <a:t> </a:t>
            </a:r>
            <a:r>
              <a:rPr lang="es-ES" dirty="0" err="1"/>
              <a:t>using</a:t>
            </a:r>
            <a:r>
              <a:rPr lang="es-ES" dirty="0"/>
              <a:t> Standard </a:t>
            </a:r>
            <a:r>
              <a:rPr lang="es-ES" dirty="0" err="1"/>
              <a:t>Scaler</a:t>
            </a:r>
            <a:endParaRPr lang="es-ES" dirty="0"/>
          </a:p>
        </p:txBody>
      </p:sp>
      <p:sp>
        <p:nvSpPr>
          <p:cNvPr id="7" name="Rectángulo: esquinas redondeadas 6">
            <a:extLst>
              <a:ext uri="{FF2B5EF4-FFF2-40B4-BE49-F238E27FC236}">
                <a16:creationId xmlns:a16="http://schemas.microsoft.com/office/drawing/2014/main" id="{776AB53E-4DC7-47A9-173D-E2C22E7E9663}"/>
              </a:ext>
            </a:extLst>
          </p:cNvPr>
          <p:cNvSpPr/>
          <p:nvPr/>
        </p:nvSpPr>
        <p:spPr>
          <a:xfrm>
            <a:off x="4249993" y="4626077"/>
            <a:ext cx="2094271"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Train_test_Split</a:t>
            </a:r>
            <a:r>
              <a:rPr lang="es-ES" dirty="0"/>
              <a:t> data</a:t>
            </a:r>
          </a:p>
        </p:txBody>
      </p:sp>
      <p:sp>
        <p:nvSpPr>
          <p:cNvPr id="8" name="Rectángulo: esquinas redondeadas 7">
            <a:extLst>
              <a:ext uri="{FF2B5EF4-FFF2-40B4-BE49-F238E27FC236}">
                <a16:creationId xmlns:a16="http://schemas.microsoft.com/office/drawing/2014/main" id="{85B45356-01D7-D577-FC1A-A8A2A487189F}"/>
              </a:ext>
            </a:extLst>
          </p:cNvPr>
          <p:cNvSpPr/>
          <p:nvPr/>
        </p:nvSpPr>
        <p:spPr>
          <a:xfrm>
            <a:off x="6883808" y="4626077"/>
            <a:ext cx="2094271" cy="12880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GridSearchCV</a:t>
            </a:r>
            <a:r>
              <a:rPr lang="es-ES" dirty="0"/>
              <a:t> (</a:t>
            </a:r>
            <a:r>
              <a:rPr lang="es-ES" dirty="0" err="1"/>
              <a:t>cv</a:t>
            </a:r>
            <a:r>
              <a:rPr lang="es-ES" dirty="0"/>
              <a:t>=10) </a:t>
            </a:r>
            <a:r>
              <a:rPr lang="es-ES" dirty="0" err="1"/>
              <a:t>to</a:t>
            </a:r>
            <a:r>
              <a:rPr lang="es-ES" dirty="0"/>
              <a:t> </a:t>
            </a:r>
            <a:r>
              <a:rPr lang="es-ES" dirty="0" err="1"/>
              <a:t>find</a:t>
            </a:r>
            <a:r>
              <a:rPr lang="es-ES" dirty="0"/>
              <a:t> </a:t>
            </a:r>
            <a:r>
              <a:rPr lang="es-ES" dirty="0" err="1"/>
              <a:t>optimal</a:t>
            </a:r>
            <a:r>
              <a:rPr lang="es-ES" dirty="0"/>
              <a:t> </a:t>
            </a:r>
            <a:r>
              <a:rPr lang="es-ES" dirty="0" err="1"/>
              <a:t>parameters</a:t>
            </a:r>
            <a:endParaRPr lang="es-ES" dirty="0"/>
          </a:p>
        </p:txBody>
      </p:sp>
      <p:sp>
        <p:nvSpPr>
          <p:cNvPr id="9" name="Rectángulo: esquinas redondeadas 8">
            <a:extLst>
              <a:ext uri="{FF2B5EF4-FFF2-40B4-BE49-F238E27FC236}">
                <a16:creationId xmlns:a16="http://schemas.microsoft.com/office/drawing/2014/main" id="{EC1B8D71-C3E9-1C77-8306-C6BECEE88993}"/>
              </a:ext>
            </a:extLst>
          </p:cNvPr>
          <p:cNvSpPr/>
          <p:nvPr/>
        </p:nvSpPr>
        <p:spPr>
          <a:xfrm>
            <a:off x="6883808" y="3189331"/>
            <a:ext cx="2094271" cy="11273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Use </a:t>
            </a:r>
            <a:r>
              <a:rPr lang="es-ES" dirty="0" err="1"/>
              <a:t>GridSearchCV</a:t>
            </a:r>
            <a:r>
              <a:rPr lang="es-ES" dirty="0"/>
              <a:t> </a:t>
            </a:r>
            <a:r>
              <a:rPr lang="es-ES" dirty="0" err="1"/>
              <a:t>on</a:t>
            </a:r>
            <a:r>
              <a:rPr lang="es-ES" dirty="0"/>
              <a:t> </a:t>
            </a:r>
            <a:r>
              <a:rPr lang="es-ES" dirty="0" err="1"/>
              <a:t>LogReg</a:t>
            </a:r>
            <a:r>
              <a:rPr lang="es-ES" dirty="0"/>
              <a:t>, SVM, </a:t>
            </a:r>
            <a:r>
              <a:rPr lang="es-ES" dirty="0" err="1"/>
              <a:t>Decission</a:t>
            </a:r>
            <a:r>
              <a:rPr lang="es-ES" dirty="0"/>
              <a:t> </a:t>
            </a:r>
            <a:r>
              <a:rPr lang="es-ES" dirty="0" err="1"/>
              <a:t>Tree</a:t>
            </a:r>
            <a:r>
              <a:rPr lang="es-ES" dirty="0"/>
              <a:t>, and KNN </a:t>
            </a:r>
            <a:r>
              <a:rPr lang="es-ES" dirty="0" err="1"/>
              <a:t>Models</a:t>
            </a:r>
            <a:endParaRPr lang="es-ES" dirty="0"/>
          </a:p>
        </p:txBody>
      </p:sp>
      <p:sp>
        <p:nvSpPr>
          <p:cNvPr id="10" name="Rectángulo: esquinas redondeadas 9">
            <a:extLst>
              <a:ext uri="{FF2B5EF4-FFF2-40B4-BE49-F238E27FC236}">
                <a16:creationId xmlns:a16="http://schemas.microsoft.com/office/drawing/2014/main" id="{5A303F8C-DDD4-5543-141E-6F07B49EE88A}"/>
              </a:ext>
            </a:extLst>
          </p:cNvPr>
          <p:cNvSpPr/>
          <p:nvPr/>
        </p:nvSpPr>
        <p:spPr>
          <a:xfrm>
            <a:off x="6883808" y="1730477"/>
            <a:ext cx="2094271"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Score </a:t>
            </a:r>
            <a:r>
              <a:rPr lang="es-ES" dirty="0" err="1"/>
              <a:t>models</a:t>
            </a:r>
            <a:r>
              <a:rPr lang="es-ES" dirty="0"/>
              <a:t> </a:t>
            </a:r>
            <a:r>
              <a:rPr lang="es-ES" dirty="0" err="1"/>
              <a:t>on</a:t>
            </a:r>
            <a:r>
              <a:rPr lang="es-ES" dirty="0"/>
              <a:t> Split test set</a:t>
            </a:r>
          </a:p>
        </p:txBody>
      </p:sp>
      <p:sp>
        <p:nvSpPr>
          <p:cNvPr id="11" name="Rectángulo: esquinas redondeadas 10">
            <a:extLst>
              <a:ext uri="{FF2B5EF4-FFF2-40B4-BE49-F238E27FC236}">
                <a16:creationId xmlns:a16="http://schemas.microsoft.com/office/drawing/2014/main" id="{F4E7E7EC-9D75-6440-7F8A-C101EB7BE0A3}"/>
              </a:ext>
            </a:extLst>
          </p:cNvPr>
          <p:cNvSpPr/>
          <p:nvPr/>
        </p:nvSpPr>
        <p:spPr>
          <a:xfrm>
            <a:off x="9517624" y="1730477"/>
            <a:ext cx="2094271"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Confusion</a:t>
            </a:r>
            <a:r>
              <a:rPr lang="es-ES" dirty="0"/>
              <a:t> Matrix </a:t>
            </a:r>
            <a:r>
              <a:rPr lang="es-ES" dirty="0" err="1"/>
              <a:t>for</a:t>
            </a:r>
            <a:r>
              <a:rPr lang="es-ES" dirty="0"/>
              <a:t> </a:t>
            </a:r>
            <a:r>
              <a:rPr lang="es-ES" dirty="0" err="1"/>
              <a:t>all</a:t>
            </a:r>
            <a:r>
              <a:rPr lang="es-ES" dirty="0"/>
              <a:t> </a:t>
            </a:r>
            <a:r>
              <a:rPr lang="es-ES" dirty="0" err="1"/>
              <a:t>Models</a:t>
            </a:r>
            <a:endParaRPr lang="es-ES" dirty="0"/>
          </a:p>
        </p:txBody>
      </p:sp>
      <p:sp>
        <p:nvSpPr>
          <p:cNvPr id="12" name="Rectángulo: esquinas redondeadas 11">
            <a:extLst>
              <a:ext uri="{FF2B5EF4-FFF2-40B4-BE49-F238E27FC236}">
                <a16:creationId xmlns:a16="http://schemas.microsoft.com/office/drawing/2014/main" id="{C1730132-DF8F-9A25-1C78-307768794C0D}"/>
              </a:ext>
            </a:extLst>
          </p:cNvPr>
          <p:cNvSpPr/>
          <p:nvPr/>
        </p:nvSpPr>
        <p:spPr>
          <a:xfrm>
            <a:off x="9517624" y="3203576"/>
            <a:ext cx="2094271"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Barplot</a:t>
            </a:r>
            <a:r>
              <a:rPr lang="es-ES" dirty="0"/>
              <a:t> </a:t>
            </a:r>
            <a:r>
              <a:rPr lang="es-ES" dirty="0" err="1"/>
              <a:t>to</a:t>
            </a:r>
            <a:r>
              <a:rPr lang="es-ES" dirty="0"/>
              <a:t> compare scores </a:t>
            </a:r>
            <a:r>
              <a:rPr lang="es-ES" dirty="0" err="1"/>
              <a:t>of</a:t>
            </a:r>
            <a:r>
              <a:rPr lang="es-ES" dirty="0"/>
              <a:t> </a:t>
            </a:r>
            <a:r>
              <a:rPr lang="es-ES" dirty="0" err="1"/>
              <a:t>models</a:t>
            </a:r>
            <a:endParaRPr lang="es-ES" dirty="0"/>
          </a:p>
        </p:txBody>
      </p:sp>
      <p:cxnSp>
        <p:nvCxnSpPr>
          <p:cNvPr id="14" name="Conector recto de flecha 13">
            <a:extLst>
              <a:ext uri="{FF2B5EF4-FFF2-40B4-BE49-F238E27FC236}">
                <a16:creationId xmlns:a16="http://schemas.microsoft.com/office/drawing/2014/main" id="{28F2EE78-D955-14FB-4039-DF2459C2A331}"/>
              </a:ext>
            </a:extLst>
          </p:cNvPr>
          <p:cNvCxnSpPr>
            <a:stCxn id="2" idx="2"/>
            <a:endCxn id="6" idx="0"/>
          </p:cNvCxnSpPr>
          <p:nvPr/>
        </p:nvCxnSpPr>
        <p:spPr>
          <a:xfrm>
            <a:off x="5297128" y="2644877"/>
            <a:ext cx="1" cy="544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46CFAF0D-833F-7C97-BFC7-D3045B6D99E9}"/>
              </a:ext>
            </a:extLst>
          </p:cNvPr>
          <p:cNvCxnSpPr>
            <a:stCxn id="6" idx="2"/>
            <a:endCxn id="7" idx="0"/>
          </p:cNvCxnSpPr>
          <p:nvPr/>
        </p:nvCxnSpPr>
        <p:spPr>
          <a:xfrm>
            <a:off x="5297129" y="4103731"/>
            <a:ext cx="0" cy="52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BD0FF44A-2B52-B0E7-102D-4507A1B95A64}"/>
              </a:ext>
            </a:extLst>
          </p:cNvPr>
          <p:cNvCxnSpPr>
            <a:stCxn id="7" idx="3"/>
          </p:cNvCxnSpPr>
          <p:nvPr/>
        </p:nvCxnSpPr>
        <p:spPr>
          <a:xfrm>
            <a:off x="6344264" y="5083277"/>
            <a:ext cx="539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57AACA7-533C-52FA-4205-FA708F8C933A}"/>
              </a:ext>
            </a:extLst>
          </p:cNvPr>
          <p:cNvCxnSpPr>
            <a:stCxn id="8" idx="0"/>
            <a:endCxn id="9" idx="2"/>
          </p:cNvCxnSpPr>
          <p:nvPr/>
        </p:nvCxnSpPr>
        <p:spPr>
          <a:xfrm flipV="1">
            <a:off x="7930944" y="4316712"/>
            <a:ext cx="0" cy="309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46F94F65-D7F6-C4EB-7E82-92A8BC0352C2}"/>
              </a:ext>
            </a:extLst>
          </p:cNvPr>
          <p:cNvCxnSpPr>
            <a:stCxn id="9" idx="0"/>
            <a:endCxn id="10" idx="2"/>
          </p:cNvCxnSpPr>
          <p:nvPr/>
        </p:nvCxnSpPr>
        <p:spPr>
          <a:xfrm flipV="1">
            <a:off x="7930944" y="2644877"/>
            <a:ext cx="0" cy="544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2B4AA0C8-39D9-3ED9-9AEF-BED01FD230B6}"/>
              </a:ext>
            </a:extLst>
          </p:cNvPr>
          <p:cNvCxnSpPr>
            <a:stCxn id="10" idx="3"/>
            <a:endCxn id="11" idx="1"/>
          </p:cNvCxnSpPr>
          <p:nvPr/>
        </p:nvCxnSpPr>
        <p:spPr>
          <a:xfrm>
            <a:off x="8978079" y="2187677"/>
            <a:ext cx="539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B4146562-FEDE-9669-2F98-E2C0B351DB15}"/>
              </a:ext>
            </a:extLst>
          </p:cNvPr>
          <p:cNvCxnSpPr>
            <a:stCxn id="11" idx="2"/>
            <a:endCxn id="12" idx="0"/>
          </p:cNvCxnSpPr>
          <p:nvPr/>
        </p:nvCxnSpPr>
        <p:spPr>
          <a:xfrm>
            <a:off x="10564760" y="2644877"/>
            <a:ext cx="0" cy="558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91118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Orange indicates successful launch, Blue otherwise.</a:t>
            </a:r>
          </a:p>
          <a:p>
            <a:pPr>
              <a:lnSpc>
                <a:spcPct val="100000"/>
              </a:lnSpc>
              <a:spcBef>
                <a:spcPts val="1400"/>
              </a:spcBef>
            </a:pPr>
            <a:r>
              <a:rPr lang="en-US" sz="2200" dirty="0">
                <a:solidFill>
                  <a:schemeClr val="accent3">
                    <a:lumMod val="25000"/>
                  </a:schemeClr>
                </a:solidFill>
                <a:latin typeface="Abadi" panose="020B0604020104020204" pitchFamily="34" charset="0"/>
              </a:rPr>
              <a:t>We can observe a gradual success rate over time from Flight Number 20.</a:t>
            </a:r>
          </a:p>
          <a:p>
            <a:pPr>
              <a:lnSpc>
                <a:spcPct val="100000"/>
              </a:lnSpc>
              <a:spcBef>
                <a:spcPts val="1400"/>
              </a:spcBef>
            </a:pPr>
            <a:r>
              <a:rPr lang="en-US" sz="2200" dirty="0">
                <a:solidFill>
                  <a:schemeClr val="accent3">
                    <a:lumMod val="25000"/>
                  </a:schemeClr>
                </a:solidFill>
                <a:latin typeface="Abadi" panose="020B0604020104020204" pitchFamily="34" charset="0"/>
              </a:rPr>
              <a:t>Also, there is a preference of CCAFS as a launching site, as it contains the most data points.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BEDB73BF-FA96-621A-20F8-84AE7B42C986}"/>
              </a:ext>
            </a:extLst>
          </p:cNvPr>
          <p:cNvPicPr>
            <a:picLocks noChangeAspect="1"/>
          </p:cNvPicPr>
          <p:nvPr/>
        </p:nvPicPr>
        <p:blipFill>
          <a:blip r:embed="rId3"/>
          <a:stretch>
            <a:fillRect/>
          </a:stretch>
        </p:blipFill>
        <p:spPr>
          <a:xfrm>
            <a:off x="770011" y="3934243"/>
            <a:ext cx="10273298" cy="201303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7626737" cy="1941804"/>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Orange </a:t>
            </a:r>
            <a:r>
              <a:rPr lang="es-ES" sz="2200" dirty="0" err="1">
                <a:solidFill>
                  <a:schemeClr val="accent3">
                    <a:lumMod val="25000"/>
                  </a:schemeClr>
                </a:solidFill>
                <a:latin typeface="Abadi" panose="020B0604020104020204" pitchFamily="34" charset="0"/>
              </a:rPr>
              <a:t>indicates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successful</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launchs</a:t>
            </a:r>
            <a:r>
              <a:rPr lang="es-ES" sz="2200" dirty="0">
                <a:solidFill>
                  <a:schemeClr val="accent3">
                    <a:lumMod val="25000"/>
                  </a:schemeClr>
                </a:solidFill>
                <a:latin typeface="Abadi" panose="020B0604020104020204" pitchFamily="34" charset="0"/>
              </a:rPr>
              <a:t>, blue </a:t>
            </a:r>
            <a:r>
              <a:rPr lang="es-ES" sz="2200" dirty="0" err="1">
                <a:solidFill>
                  <a:schemeClr val="accent3">
                    <a:lumMod val="25000"/>
                  </a:schemeClr>
                </a:solidFill>
                <a:latin typeface="Abadi" panose="020B0604020104020204" pitchFamily="34" charset="0"/>
              </a:rPr>
              <a:t>otherwise</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seems that the more Payload Mass, more launch success. </a:t>
            </a:r>
          </a:p>
          <a:p>
            <a:pPr>
              <a:lnSpc>
                <a:spcPct val="100000"/>
              </a:lnSpc>
              <a:spcBef>
                <a:spcPts val="1400"/>
              </a:spcBef>
            </a:pPr>
            <a:r>
              <a:rPr lang="en-US" sz="2200" dirty="0">
                <a:solidFill>
                  <a:schemeClr val="accent3">
                    <a:lumMod val="25000"/>
                  </a:schemeClr>
                </a:solidFill>
                <a:latin typeface="Abadi" panose="020B0604020104020204" pitchFamily="34" charset="0"/>
              </a:rPr>
              <a:t>There is no Heavy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in VAFB.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D6EE2829-B5E8-56E0-AE66-3A30908F84F9}"/>
              </a:ext>
            </a:extLst>
          </p:cNvPr>
          <p:cNvPicPr>
            <a:picLocks noChangeAspect="1"/>
          </p:cNvPicPr>
          <p:nvPr/>
        </p:nvPicPr>
        <p:blipFill>
          <a:blip r:embed="rId3"/>
          <a:stretch>
            <a:fillRect/>
          </a:stretch>
        </p:blipFill>
        <p:spPr>
          <a:xfrm>
            <a:off x="287979" y="4368563"/>
            <a:ext cx="11479663" cy="224854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a:bodyPr>
          <a:lstStyle/>
          <a:p>
            <a:pPr>
              <a:lnSpc>
                <a:spcPct val="100000"/>
              </a:lnSpc>
              <a:spcBef>
                <a:spcPts val="1400"/>
              </a:spcBef>
            </a:pPr>
            <a:r>
              <a:rPr lang="es-ES" sz="2200" dirty="0">
                <a:solidFill>
                  <a:schemeClr val="accent3">
                    <a:lumMod val="25000"/>
                  </a:schemeClr>
                </a:solidFill>
                <a:latin typeface="Abadi" panose="020B0604020104020204" pitchFamily="34" charset="0"/>
              </a:rPr>
              <a:t>ES_L1 (1), GEO(1), HEO(1) </a:t>
            </a:r>
            <a:r>
              <a:rPr lang="es-ES" sz="2200" dirty="0" err="1">
                <a:solidFill>
                  <a:schemeClr val="accent3">
                    <a:lumMod val="25000"/>
                  </a:schemeClr>
                </a:solidFill>
                <a:latin typeface="Abadi" panose="020B0604020104020204" pitchFamily="34" charset="0"/>
              </a:rPr>
              <a:t>hae</a:t>
            </a:r>
            <a:r>
              <a:rPr lang="es-ES" sz="2200" dirty="0">
                <a:solidFill>
                  <a:schemeClr val="accent3">
                    <a:lumMod val="25000"/>
                  </a:schemeClr>
                </a:solidFill>
                <a:latin typeface="Abadi" panose="020B0604020104020204" pitchFamily="34" charset="0"/>
              </a:rPr>
              <a:t> 100%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sample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sizes</a:t>
            </a:r>
            <a:r>
              <a:rPr lang="es-ES" sz="2200" dirty="0">
                <a:solidFill>
                  <a:schemeClr val="accent3">
                    <a:lumMod val="25000"/>
                  </a:schemeClr>
                </a:solidFill>
                <a:latin typeface="Abadi" panose="020B0604020104020204" pitchFamily="34" charset="0"/>
              </a:rPr>
              <a:t> in </a:t>
            </a:r>
            <a:r>
              <a:rPr lang="es-ES" sz="2200" dirty="0" err="1">
                <a:solidFill>
                  <a:schemeClr val="accent3">
                    <a:lumMod val="25000"/>
                  </a:schemeClr>
                </a:solidFill>
                <a:latin typeface="Abadi" panose="020B0604020104020204" pitchFamily="34" charset="0"/>
              </a:rPr>
              <a:t>parenthesis</a:t>
            </a:r>
            <a:r>
              <a:rPr lang="es-ES" sz="2200" dirty="0">
                <a:solidFill>
                  <a:schemeClr val="accent3">
                    <a:lumMod val="25000"/>
                  </a:schemeClr>
                </a:solidFill>
                <a:latin typeface="Abadi" panose="020B0604020104020204" pitchFamily="34" charset="0"/>
              </a:rPr>
              <a:t>)</a:t>
            </a:r>
          </a:p>
          <a:p>
            <a:pPr>
              <a:lnSpc>
                <a:spcPct val="100000"/>
              </a:lnSpc>
              <a:spcBef>
                <a:spcPts val="1400"/>
              </a:spcBef>
            </a:pPr>
            <a:r>
              <a:rPr lang="es-ES" sz="2200" dirty="0">
                <a:solidFill>
                  <a:schemeClr val="accent3">
                    <a:lumMod val="25000"/>
                  </a:schemeClr>
                </a:solidFill>
                <a:latin typeface="Abadi" panose="020B0604020104020204" pitchFamily="34" charset="0"/>
              </a:rPr>
              <a:t>SSO (5) has 100%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a:solidFill>
                  <a:schemeClr val="accent3">
                    <a:lumMod val="25000"/>
                  </a:schemeClr>
                </a:solidFill>
                <a:latin typeface="Abadi" panose="020B0604020104020204" pitchFamily="34" charset="0"/>
              </a:rPr>
              <a:t>VLEO (14) has </a:t>
            </a:r>
            <a:r>
              <a:rPr lang="es-ES" sz="2200" dirty="0" err="1">
                <a:solidFill>
                  <a:schemeClr val="accent3">
                    <a:lumMod val="25000"/>
                  </a:schemeClr>
                </a:solidFill>
                <a:latin typeface="Abadi" panose="020B0604020104020204" pitchFamily="34" charset="0"/>
              </a:rPr>
              <a:t>around</a:t>
            </a:r>
            <a:r>
              <a:rPr lang="es-ES" sz="2200" dirty="0">
                <a:solidFill>
                  <a:schemeClr val="accent3">
                    <a:lumMod val="25000"/>
                  </a:schemeClr>
                </a:solidFill>
                <a:latin typeface="Abadi" panose="020B0604020104020204" pitchFamily="34" charset="0"/>
              </a:rPr>
              <a:t> 70%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a:solidFill>
                  <a:schemeClr val="accent3">
                    <a:lumMod val="25000"/>
                  </a:schemeClr>
                </a:solidFill>
                <a:latin typeface="Abadi" panose="020B0604020104020204" pitchFamily="34" charset="0"/>
              </a:rPr>
              <a:t>SO(1) has 0%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p>
          <a:p>
            <a:pPr>
              <a:lnSpc>
                <a:spcPct val="100000"/>
              </a:lnSpc>
              <a:spcBef>
                <a:spcPts val="1400"/>
              </a:spcBef>
            </a:pPr>
            <a:r>
              <a:rPr lang="es-ES" sz="2200" dirty="0">
                <a:solidFill>
                  <a:schemeClr val="accent3">
                    <a:lumMod val="25000"/>
                  </a:schemeClr>
                </a:solidFill>
                <a:latin typeface="Abadi" panose="020B0604020104020204" pitchFamily="34" charset="0"/>
              </a:rPr>
              <a:t>GTO (27) has 50%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E43A5189-82D6-05C1-9B36-B88C3C882990}"/>
              </a:ext>
            </a:extLst>
          </p:cNvPr>
          <p:cNvPicPr>
            <a:picLocks noChangeAspect="1"/>
          </p:cNvPicPr>
          <p:nvPr/>
        </p:nvPicPr>
        <p:blipFill>
          <a:blip r:embed="rId3"/>
          <a:stretch>
            <a:fillRect/>
          </a:stretch>
        </p:blipFill>
        <p:spPr>
          <a:xfrm>
            <a:off x="4612254" y="1437423"/>
            <a:ext cx="6845718" cy="460676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2789266" cy="3811588"/>
          </a:xfrm>
          <a:prstGeom prst="rect">
            <a:avLst/>
          </a:prstGeom>
        </p:spPr>
        <p:txBody>
          <a:bodyPr>
            <a:normAutofit fontScale="77500" lnSpcReduction="20000"/>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Launch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preferences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changed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over</a:t>
            </a:r>
            <a:r>
              <a:rPr lang="es-ES" sz="2200" dirty="0">
                <a:solidFill>
                  <a:schemeClr val="accent3">
                    <a:lumMod val="25000"/>
                  </a:schemeClr>
                </a:solidFill>
                <a:latin typeface="Abadi" panose="020B0604020104020204" pitchFamily="34" charset="0"/>
              </a:rPr>
              <a:t> Flight </a:t>
            </a:r>
            <a:r>
              <a:rPr lang="es-ES" sz="2200" dirty="0" err="1">
                <a:solidFill>
                  <a:schemeClr val="accent3">
                    <a:lumMod val="25000"/>
                  </a:schemeClr>
                </a:solidFill>
                <a:latin typeface="Abadi" panose="020B0604020104020204" pitchFamily="34" charset="0"/>
              </a:rPr>
              <a:t>Number</a:t>
            </a:r>
            <a:r>
              <a:rPr lang="es-ES" sz="2200" dirty="0">
                <a:solidFill>
                  <a:schemeClr val="accent3">
                    <a:lumMod val="25000"/>
                  </a:schemeClr>
                </a:solidFill>
                <a:latin typeface="Abadi" panose="020B0604020104020204" pitchFamily="34" charset="0"/>
              </a:rPr>
              <a:t>.</a:t>
            </a:r>
          </a:p>
          <a:p>
            <a:pPr>
              <a:lnSpc>
                <a:spcPct val="100000"/>
              </a:lnSpc>
              <a:spcBef>
                <a:spcPts val="1400"/>
              </a:spcBef>
            </a:pPr>
            <a:r>
              <a:rPr lang="es-ES" sz="2200" dirty="0" err="1">
                <a:solidFill>
                  <a:schemeClr val="accent3">
                    <a:lumMod val="25000"/>
                  </a:schemeClr>
                </a:solidFill>
                <a:latin typeface="Abadi" panose="020B0604020104020204" pitchFamily="34" charset="0"/>
              </a:rPr>
              <a:t>Launch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Outcome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seems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correlate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with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preference</a:t>
            </a:r>
            <a:r>
              <a:rPr lang="es-ES" sz="2200" dirty="0">
                <a:solidFill>
                  <a:schemeClr val="accent3">
                    <a:lumMod val="25000"/>
                  </a:schemeClr>
                </a:solidFill>
                <a:latin typeface="Abadi" panose="020B0604020104020204" pitchFamily="34" charset="0"/>
              </a:rPr>
              <a:t>.</a:t>
            </a:r>
          </a:p>
          <a:p>
            <a:pPr>
              <a:lnSpc>
                <a:spcPct val="100000"/>
              </a:lnSpc>
              <a:spcBef>
                <a:spcPts val="1400"/>
              </a:spcBef>
            </a:pPr>
            <a:r>
              <a:rPr lang="es-ES" sz="2200" dirty="0">
                <a:solidFill>
                  <a:schemeClr val="accent3">
                    <a:lumMod val="25000"/>
                  </a:schemeClr>
                </a:solidFill>
                <a:latin typeface="Abadi" panose="020B0604020104020204" pitchFamily="34" charset="0"/>
              </a:rPr>
              <a:t>SpaceX </a:t>
            </a:r>
            <a:r>
              <a:rPr lang="es-ES" sz="2200" dirty="0" err="1">
                <a:solidFill>
                  <a:schemeClr val="accent3">
                    <a:lumMod val="25000"/>
                  </a:schemeClr>
                </a:solidFill>
                <a:latin typeface="Abadi" panose="020B0604020104020204" pitchFamily="34" charset="0"/>
              </a:rPr>
              <a:t>started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with</a:t>
            </a:r>
            <a:r>
              <a:rPr lang="es-ES" sz="2200" dirty="0">
                <a:solidFill>
                  <a:schemeClr val="accent3">
                    <a:lumMod val="25000"/>
                  </a:schemeClr>
                </a:solidFill>
                <a:latin typeface="Abadi" panose="020B0604020104020204" pitchFamily="34" charset="0"/>
              </a:rPr>
              <a:t> LEO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which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saw</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moderate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LEO and </a:t>
            </a:r>
            <a:r>
              <a:rPr lang="es-ES" sz="2200" dirty="0" err="1">
                <a:solidFill>
                  <a:schemeClr val="accent3">
                    <a:lumMod val="25000"/>
                  </a:schemeClr>
                </a:solidFill>
                <a:latin typeface="Abadi" panose="020B0604020104020204" pitchFamily="34" charset="0"/>
              </a:rPr>
              <a:t>returned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VLEO in </a:t>
            </a:r>
            <a:r>
              <a:rPr lang="es-ES" sz="2200" dirty="0" err="1">
                <a:solidFill>
                  <a:schemeClr val="accent3">
                    <a:lumMod val="25000"/>
                  </a:schemeClr>
                </a:solidFill>
                <a:latin typeface="Abadi" panose="020B0604020104020204" pitchFamily="34" charset="0"/>
              </a:rPr>
              <a:t>recent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launches</a:t>
            </a:r>
            <a:r>
              <a:rPr lang="es-ES" sz="2200" dirty="0">
                <a:solidFill>
                  <a:schemeClr val="accent3">
                    <a:lumMod val="25000"/>
                  </a:schemeClr>
                </a:solidFill>
                <a:latin typeface="Abadi" panose="020B0604020104020204" pitchFamily="34" charset="0"/>
              </a:rPr>
              <a:t>.</a:t>
            </a:r>
          </a:p>
          <a:p>
            <a:pPr>
              <a:lnSpc>
                <a:spcPct val="100000"/>
              </a:lnSpc>
              <a:spcBef>
                <a:spcPts val="1400"/>
              </a:spcBef>
            </a:pPr>
            <a:r>
              <a:rPr lang="es-ES" sz="2200" dirty="0">
                <a:solidFill>
                  <a:schemeClr val="accent3">
                    <a:lumMod val="25000"/>
                  </a:schemeClr>
                </a:solidFill>
                <a:latin typeface="Abadi" panose="020B0604020104020204" pitchFamily="34" charset="0"/>
              </a:rPr>
              <a:t>SpaceX </a:t>
            </a:r>
            <a:r>
              <a:rPr lang="es-ES" sz="2200" dirty="0" err="1">
                <a:solidFill>
                  <a:schemeClr val="accent3">
                    <a:lumMod val="25000"/>
                  </a:schemeClr>
                </a:solidFill>
                <a:latin typeface="Abadi" panose="020B0604020104020204" pitchFamily="34" charset="0"/>
              </a:rPr>
              <a:t>appears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perform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better</a:t>
            </a:r>
            <a:r>
              <a:rPr lang="es-ES" sz="2200" dirty="0">
                <a:solidFill>
                  <a:schemeClr val="accent3">
                    <a:lumMod val="25000"/>
                  </a:schemeClr>
                </a:solidFill>
                <a:latin typeface="Abadi" panose="020B0604020104020204" pitchFamily="34" charset="0"/>
              </a:rPr>
              <a:t> in </a:t>
            </a:r>
            <a:r>
              <a:rPr lang="es-ES" sz="2200" dirty="0" err="1">
                <a:solidFill>
                  <a:schemeClr val="accent3">
                    <a:lumMod val="25000"/>
                  </a:schemeClr>
                </a:solidFill>
                <a:latin typeface="Abadi" panose="020B0604020104020204" pitchFamily="34" charset="0"/>
              </a:rPr>
              <a:t>lower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Sun-Syncrhonous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98F05D9A-F829-9EE7-57B0-2DCED0C56749}"/>
              </a:ext>
            </a:extLst>
          </p:cNvPr>
          <p:cNvPicPr>
            <a:picLocks noChangeAspect="1"/>
          </p:cNvPicPr>
          <p:nvPr/>
        </p:nvPicPr>
        <p:blipFill>
          <a:blip r:embed="rId3"/>
          <a:stretch>
            <a:fillRect/>
          </a:stretch>
        </p:blipFill>
        <p:spPr>
          <a:xfrm>
            <a:off x="4352043" y="1876119"/>
            <a:ext cx="7412793" cy="39831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205" y="1523206"/>
            <a:ext cx="3044905" cy="3811588"/>
          </a:xfrm>
          <a:prstGeom prst="rect">
            <a:avLst/>
          </a:prstGeom>
        </p:spPr>
        <p:txBody>
          <a:bodyPr>
            <a:normAutofit/>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seems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relatively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correlate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with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a:t>
            </a: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err="1">
                <a:solidFill>
                  <a:schemeClr val="accent3">
                    <a:lumMod val="25000"/>
                  </a:schemeClr>
                </a:solidFill>
                <a:latin typeface="Abadi" panose="020B0604020104020204" pitchFamily="34" charset="0"/>
              </a:rPr>
              <a:t>Only</a:t>
            </a:r>
            <a:r>
              <a:rPr lang="es-ES" sz="2200" dirty="0">
                <a:solidFill>
                  <a:schemeClr val="accent3">
                    <a:lumMod val="25000"/>
                  </a:schemeClr>
                </a:solidFill>
                <a:latin typeface="Abadi" panose="020B0604020104020204" pitchFamily="34" charset="0"/>
              </a:rPr>
              <a:t> ISS and VLEO </a:t>
            </a:r>
            <a:r>
              <a:rPr lang="es-ES" sz="2200" dirty="0" err="1">
                <a:solidFill>
                  <a:schemeClr val="accent3">
                    <a:lumMod val="25000"/>
                  </a:schemeClr>
                </a:solidFill>
                <a:latin typeface="Abadi" panose="020B0604020104020204" pitchFamily="34" charset="0"/>
              </a:rPr>
              <a:t>have</a:t>
            </a:r>
            <a:r>
              <a:rPr lang="es-ES" sz="2200" dirty="0">
                <a:solidFill>
                  <a:schemeClr val="accent3">
                    <a:lumMod val="25000"/>
                  </a:schemeClr>
                </a:solidFill>
                <a:latin typeface="Abadi" panose="020B0604020104020204" pitchFamily="34" charset="0"/>
              </a:rPr>
              <a:t> a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more </a:t>
            </a:r>
            <a:r>
              <a:rPr lang="es-ES" sz="2200" dirty="0" err="1">
                <a:solidFill>
                  <a:schemeClr val="accent3">
                    <a:lumMod val="25000"/>
                  </a:schemeClr>
                </a:solidFill>
                <a:latin typeface="Abadi" panose="020B0604020104020204" pitchFamily="34" charset="0"/>
              </a:rPr>
              <a:t>than</a:t>
            </a:r>
            <a:r>
              <a:rPr lang="es-ES" sz="2200" dirty="0">
                <a:solidFill>
                  <a:schemeClr val="accent3">
                    <a:lumMod val="25000"/>
                  </a:schemeClr>
                </a:solidFill>
                <a:latin typeface="Abadi" panose="020B0604020104020204" pitchFamily="34" charset="0"/>
              </a:rPr>
              <a:t> 10000kg</a:t>
            </a:r>
          </a:p>
          <a:p>
            <a:pPr>
              <a:lnSpc>
                <a:spcPct val="100000"/>
              </a:lnSpc>
              <a:spcBef>
                <a:spcPts val="1400"/>
              </a:spcBef>
            </a:pPr>
            <a:r>
              <a:rPr lang="es-ES" sz="2200" dirty="0" err="1">
                <a:solidFill>
                  <a:schemeClr val="accent3">
                    <a:lumMod val="25000"/>
                  </a:schemeClr>
                </a:solidFill>
                <a:latin typeface="Abadi" panose="020B0604020104020204" pitchFamily="34" charset="0"/>
              </a:rPr>
              <a:t>Most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them</a:t>
            </a:r>
            <a:r>
              <a:rPr lang="es-ES" sz="2200" dirty="0">
                <a:solidFill>
                  <a:schemeClr val="accent3">
                    <a:lumMod val="25000"/>
                  </a:schemeClr>
                </a:solidFill>
                <a:latin typeface="Abadi" panose="020B0604020104020204" pitchFamily="34" charset="0"/>
              </a:rPr>
              <a:t> use a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les tan 8000kg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D710E40B-AF58-8BB5-B391-25ABC9F73B4B}"/>
              </a:ext>
            </a:extLst>
          </p:cNvPr>
          <p:cNvPicPr>
            <a:picLocks noChangeAspect="1"/>
          </p:cNvPicPr>
          <p:nvPr/>
        </p:nvPicPr>
        <p:blipFill>
          <a:blip r:embed="rId3"/>
          <a:stretch>
            <a:fillRect/>
          </a:stretch>
        </p:blipFill>
        <p:spPr>
          <a:xfrm>
            <a:off x="3905456" y="1444640"/>
            <a:ext cx="7876548" cy="42239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9404" y="1650842"/>
            <a:ext cx="3566015" cy="3811588"/>
          </a:xfrm>
          <a:prstGeom prst="rect">
            <a:avLst/>
          </a:prstGeom>
        </p:spPr>
        <p:txBody>
          <a:bodyPr>
            <a:normAutofit/>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We</a:t>
            </a:r>
            <a:r>
              <a:rPr lang="es-ES" sz="2200" dirty="0">
                <a:solidFill>
                  <a:schemeClr val="accent3">
                    <a:lumMod val="25000"/>
                  </a:schemeClr>
                </a:solidFill>
                <a:latin typeface="Abadi" panose="020B0604020104020204" pitchFamily="34" charset="0"/>
              </a:rPr>
              <a:t> can </a:t>
            </a:r>
            <a:r>
              <a:rPr lang="es-ES" sz="2200" dirty="0" err="1">
                <a:solidFill>
                  <a:schemeClr val="accent3">
                    <a:lumMod val="25000"/>
                  </a:schemeClr>
                </a:solidFill>
                <a:latin typeface="Abadi" panose="020B0604020104020204" pitchFamily="34" charset="0"/>
              </a:rPr>
              <a:t>see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trend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last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years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incrementing</a:t>
            </a:r>
            <a:r>
              <a:rPr lang="es-ES" sz="2200" dirty="0">
                <a:solidFill>
                  <a:schemeClr val="accent3">
                    <a:lumMod val="25000"/>
                  </a:schemeClr>
                </a:solidFill>
                <a:latin typeface="Abadi" panose="020B0604020104020204" pitchFamily="34" charset="0"/>
              </a:rPr>
              <a:t> and </a:t>
            </a:r>
            <a:r>
              <a:rPr lang="es-ES" sz="2200" dirty="0" err="1">
                <a:solidFill>
                  <a:schemeClr val="accent3">
                    <a:lumMod val="25000"/>
                  </a:schemeClr>
                </a:solidFill>
                <a:latin typeface="Abadi" panose="020B0604020104020204" pitchFamily="34" charset="0"/>
              </a:rPr>
              <a:t>being</a:t>
            </a:r>
            <a:r>
              <a:rPr lang="es-ES" sz="2200" dirty="0">
                <a:solidFill>
                  <a:schemeClr val="accent3">
                    <a:lumMod val="25000"/>
                  </a:schemeClr>
                </a:solidFill>
                <a:latin typeface="Abadi" panose="020B0604020104020204" pitchFamily="34" charset="0"/>
              </a:rPr>
              <a:t> more and more </a:t>
            </a:r>
            <a:r>
              <a:rPr lang="es-ES" sz="2200" dirty="0" err="1">
                <a:solidFill>
                  <a:schemeClr val="accent3">
                    <a:lumMod val="25000"/>
                  </a:schemeClr>
                </a:solidFill>
                <a:latin typeface="Abadi" panose="020B0604020104020204" pitchFamily="34" charset="0"/>
              </a:rPr>
              <a:t>successful</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achieving</a:t>
            </a:r>
            <a:r>
              <a:rPr lang="es-ES" sz="2200" dirty="0">
                <a:solidFill>
                  <a:schemeClr val="accent3">
                    <a:lumMod val="25000"/>
                  </a:schemeClr>
                </a:solidFill>
                <a:latin typeface="Abadi" panose="020B0604020104020204" pitchFamily="34" charset="0"/>
              </a:rPr>
              <a:t> a 80%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in 2019-2020.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078ABDB8-5528-0951-97D2-CCB5DE525437}"/>
              </a:ext>
            </a:extLst>
          </p:cNvPr>
          <p:cNvPicPr>
            <a:picLocks noChangeAspect="1"/>
          </p:cNvPicPr>
          <p:nvPr/>
        </p:nvPicPr>
        <p:blipFill>
          <a:blip r:embed="rId3"/>
          <a:stretch>
            <a:fillRect/>
          </a:stretch>
        </p:blipFill>
        <p:spPr>
          <a:xfrm>
            <a:off x="4013570" y="1521356"/>
            <a:ext cx="7408419" cy="407056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displayed the names of unique launch sites in the space mission using SQL query.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9F9A0E98-83A5-DFFC-E384-BA1319B4192E}"/>
              </a:ext>
            </a:extLst>
          </p:cNvPr>
          <p:cNvPicPr>
            <a:picLocks noChangeAspect="1"/>
          </p:cNvPicPr>
          <p:nvPr/>
        </p:nvPicPr>
        <p:blipFill>
          <a:blip r:embed="rId3"/>
          <a:stretch>
            <a:fillRect/>
          </a:stretch>
        </p:blipFill>
        <p:spPr>
          <a:xfrm>
            <a:off x="2425576" y="3354789"/>
            <a:ext cx="6434456" cy="267078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displayed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0E636944-89D5-234E-6AED-3CDB728D311C}"/>
              </a:ext>
            </a:extLst>
          </p:cNvPr>
          <p:cNvPicPr>
            <a:picLocks noChangeAspect="1"/>
          </p:cNvPicPr>
          <p:nvPr/>
        </p:nvPicPr>
        <p:blipFill>
          <a:blip r:embed="rId3"/>
          <a:stretch>
            <a:fillRect/>
          </a:stretch>
        </p:blipFill>
        <p:spPr>
          <a:xfrm>
            <a:off x="2477729" y="3058686"/>
            <a:ext cx="7236542" cy="29668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45B2B457-BA03-E6A0-1530-2A1E78E9896D}"/>
              </a:ext>
            </a:extLst>
          </p:cNvPr>
          <p:cNvPicPr>
            <a:picLocks noChangeAspect="1"/>
          </p:cNvPicPr>
          <p:nvPr/>
        </p:nvPicPr>
        <p:blipFill>
          <a:blip r:embed="rId3"/>
          <a:stretch>
            <a:fillRect/>
          </a:stretch>
        </p:blipFill>
        <p:spPr>
          <a:xfrm>
            <a:off x="614362" y="3157050"/>
            <a:ext cx="10963275" cy="3162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displayed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94D9CD51-9C22-2BBD-B2B0-B16774439517}"/>
              </a:ext>
            </a:extLst>
          </p:cNvPr>
          <p:cNvPicPr>
            <a:picLocks noChangeAspect="1"/>
          </p:cNvPicPr>
          <p:nvPr/>
        </p:nvPicPr>
        <p:blipFill>
          <a:blip r:embed="rId3"/>
          <a:stretch>
            <a:fillRect/>
          </a:stretch>
        </p:blipFill>
        <p:spPr>
          <a:xfrm>
            <a:off x="926722" y="3429000"/>
            <a:ext cx="10338555" cy="26803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are listed the date when the first successful landing was achieved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2F18664C-5D4F-5B74-B11F-D4040F540C2E}"/>
              </a:ext>
            </a:extLst>
          </p:cNvPr>
          <p:cNvPicPr>
            <a:picLocks noChangeAspect="1"/>
          </p:cNvPicPr>
          <p:nvPr/>
        </p:nvPicPr>
        <p:blipFill>
          <a:blip r:embed="rId3"/>
          <a:stretch>
            <a:fillRect/>
          </a:stretch>
        </p:blipFill>
        <p:spPr>
          <a:xfrm>
            <a:off x="1598050" y="3021730"/>
            <a:ext cx="8859521" cy="315523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is a list of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F2FE11AF-D362-FBCD-A0DA-23603B72AAF2}"/>
              </a:ext>
            </a:extLst>
          </p:cNvPr>
          <p:cNvPicPr>
            <a:picLocks noChangeAspect="1"/>
          </p:cNvPicPr>
          <p:nvPr/>
        </p:nvPicPr>
        <p:blipFill>
          <a:blip r:embed="rId3"/>
          <a:stretch>
            <a:fillRect/>
          </a:stretch>
        </p:blipFill>
        <p:spPr>
          <a:xfrm>
            <a:off x="1233036" y="3593228"/>
            <a:ext cx="8819535" cy="258373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73511" y="1484671"/>
            <a:ext cx="10515600" cy="3962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We will collect public data from SpaceX API and SpaceX Wikipedia page. We will create new labels such as “class” to classify and differentiate successful and unsuccessful landings. We </a:t>
            </a:r>
            <a:r>
              <a:rPr lang="en-US" sz="2200" dirty="0" err="1">
                <a:solidFill>
                  <a:schemeClr val="accent3">
                    <a:lumMod val="25000"/>
                  </a:schemeClr>
                </a:solidFill>
                <a:latin typeface="Abadi" panose="020B0604020104020204" pitchFamily="34" charset="0"/>
              </a:rPr>
              <a:t>eill</a:t>
            </a:r>
            <a:r>
              <a:rPr lang="en-US" sz="2200" dirty="0">
                <a:solidFill>
                  <a:schemeClr val="accent3">
                    <a:lumMod val="25000"/>
                  </a:schemeClr>
                </a:solidFill>
                <a:latin typeface="Abadi" panose="020B0604020104020204" pitchFamily="34" charset="0"/>
              </a:rPr>
              <a:t> explore the data using SQL, visualization, folium maps and dashboards. We will gather relevant columns to be used as features. We will change categorical variables using one hot encoding. We will standardize data and use </a:t>
            </a:r>
            <a:r>
              <a:rPr lang="en-US" sz="2200" dirty="0" err="1">
                <a:solidFill>
                  <a:schemeClr val="accent3">
                    <a:lumMod val="25000"/>
                  </a:schemeClr>
                </a:solidFill>
                <a:latin typeface="Abadi" panose="020B0604020104020204" pitchFamily="34" charset="0"/>
              </a:rPr>
              <a:t>GrideSearchCV</a:t>
            </a:r>
            <a:r>
              <a:rPr lang="en-US" sz="2200" dirty="0">
                <a:solidFill>
                  <a:schemeClr val="accent3">
                    <a:lumMod val="25000"/>
                  </a:schemeClr>
                </a:solidFill>
                <a:latin typeface="Abadi" panose="020B0604020104020204" pitchFamily="34" charset="0"/>
              </a:rPr>
              <a:t> to find best parameters for machine learning models. We will visualize accuracy score of all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we produced four different machine learning models that will predict with nearly 83% of accuracy, including Logistic Regression, Support Vector Machine, Decision Tree Classifier and K Nearest Neighbors. Nonetheless further data is needed to enhance the model.</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displayed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E8D72159-256A-71D7-8D02-E952CE2F2F0C}"/>
              </a:ext>
            </a:extLst>
          </p:cNvPr>
          <p:cNvPicPr>
            <a:picLocks noChangeAspect="1"/>
          </p:cNvPicPr>
          <p:nvPr/>
        </p:nvPicPr>
        <p:blipFill>
          <a:blip r:embed="rId3"/>
          <a:stretch>
            <a:fillRect/>
          </a:stretch>
        </p:blipFill>
        <p:spPr>
          <a:xfrm>
            <a:off x="1337824" y="2930038"/>
            <a:ext cx="9379974" cy="30955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948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 are displayed below</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2BDDAEB7-F921-8AEF-E331-C3884C50ED2E}"/>
              </a:ext>
            </a:extLst>
          </p:cNvPr>
          <p:cNvPicPr>
            <a:picLocks noChangeAspect="1"/>
          </p:cNvPicPr>
          <p:nvPr/>
        </p:nvPicPr>
        <p:blipFill>
          <a:blip r:embed="rId3"/>
          <a:stretch>
            <a:fillRect/>
          </a:stretch>
        </p:blipFill>
        <p:spPr>
          <a:xfrm>
            <a:off x="2242391" y="2507718"/>
            <a:ext cx="7570839" cy="391949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1D5057DB-599D-BC4F-3256-58965C95F4D4}"/>
              </a:ext>
            </a:extLst>
          </p:cNvPr>
          <p:cNvPicPr>
            <a:picLocks noChangeAspect="1"/>
          </p:cNvPicPr>
          <p:nvPr/>
        </p:nvPicPr>
        <p:blipFill>
          <a:blip r:embed="rId3"/>
          <a:stretch>
            <a:fillRect/>
          </a:stretch>
        </p:blipFill>
        <p:spPr>
          <a:xfrm>
            <a:off x="770011" y="3096468"/>
            <a:ext cx="9822426" cy="320561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8524A58A-48D2-B3C7-5CDB-94C8929DDD73}"/>
              </a:ext>
            </a:extLst>
          </p:cNvPr>
          <p:cNvPicPr>
            <a:picLocks noChangeAspect="1"/>
          </p:cNvPicPr>
          <p:nvPr/>
        </p:nvPicPr>
        <p:blipFill>
          <a:blip r:embed="rId3"/>
          <a:stretch>
            <a:fillRect/>
          </a:stretch>
        </p:blipFill>
        <p:spPr>
          <a:xfrm>
            <a:off x="1714817" y="2815801"/>
            <a:ext cx="7855974" cy="350354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6940" y="5694622"/>
            <a:ext cx="9745589" cy="892991"/>
          </a:xfrm>
          <a:prstGeom prst="rect">
            <a:avLst/>
          </a:prstGeom>
        </p:spPr>
        <p:txBody>
          <a:bodyPr lIns="91440" tIns="45720" rIns="91440" bIns="45720" anchor="t">
            <a:normAutofit fontScale="85000" lnSpcReduction="20000"/>
          </a:bodyPr>
          <a:lstStyle/>
          <a:p>
            <a:r>
              <a:rPr lang="en-US" dirty="0"/>
              <a:t>The map shows the emplacements of the launching sites on the map of the US. We can see that the main places are in the East and West coastline, in Florida and California respectively.</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 Map Launching Sites</a:t>
            </a:r>
          </a:p>
        </p:txBody>
      </p:sp>
      <p:pic>
        <p:nvPicPr>
          <p:cNvPr id="6" name="Imagen 5">
            <a:extLst>
              <a:ext uri="{FF2B5EF4-FFF2-40B4-BE49-F238E27FC236}">
                <a16:creationId xmlns:a16="http://schemas.microsoft.com/office/drawing/2014/main" id="{2E0B63DA-EDA5-9F54-D21B-DE1F9A1226C5}"/>
              </a:ext>
            </a:extLst>
          </p:cNvPr>
          <p:cNvPicPr>
            <a:picLocks noChangeAspect="1"/>
          </p:cNvPicPr>
          <p:nvPr/>
        </p:nvPicPr>
        <p:blipFill>
          <a:blip r:embed="rId3"/>
          <a:stretch>
            <a:fillRect/>
          </a:stretch>
        </p:blipFill>
        <p:spPr>
          <a:xfrm>
            <a:off x="1956619" y="1465438"/>
            <a:ext cx="7762543" cy="39271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72498"/>
            <a:ext cx="9745589" cy="1446852"/>
          </a:xfrm>
          <a:prstGeom prst="rect">
            <a:avLst/>
          </a:prstGeom>
        </p:spPr>
        <p:txBody>
          <a:bodyPr lIns="91440" tIns="45720" rIns="91440" bIns="45720" anchor="t">
            <a:normAutofit fontScale="92500" lnSpcReduction="10000"/>
          </a:bodyPr>
          <a:lstStyle/>
          <a:p>
            <a:pPr>
              <a:spcBef>
                <a:spcPts val="1400"/>
              </a:spcBef>
            </a:pPr>
            <a:r>
              <a:rPr lang="en-US" dirty="0">
                <a:solidFill>
                  <a:schemeClr val="accent3">
                    <a:lumMod val="25000"/>
                  </a:schemeClr>
                </a:solidFill>
              </a:rPr>
              <a:t>The marker clusters on Folium can be clicked to reveal each successful (green) and failed (red) landing. In this example, In the Space Launch Complex 4 of the VAFB we can see 6 failed attempts and 4 successful attempts.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pic>
        <p:nvPicPr>
          <p:cNvPr id="4" name="Imagen 3">
            <a:extLst>
              <a:ext uri="{FF2B5EF4-FFF2-40B4-BE49-F238E27FC236}">
                <a16:creationId xmlns:a16="http://schemas.microsoft.com/office/drawing/2014/main" id="{C62E91A8-48D1-00DD-3403-46166B7C74D3}"/>
              </a:ext>
            </a:extLst>
          </p:cNvPr>
          <p:cNvPicPr>
            <a:picLocks noChangeAspect="1"/>
          </p:cNvPicPr>
          <p:nvPr/>
        </p:nvPicPr>
        <p:blipFill>
          <a:blip r:embed="rId3"/>
          <a:stretch>
            <a:fillRect/>
          </a:stretch>
        </p:blipFill>
        <p:spPr>
          <a:xfrm>
            <a:off x="770011" y="1463652"/>
            <a:ext cx="4813017" cy="3170544"/>
          </a:xfrm>
          <a:prstGeom prst="rect">
            <a:avLst/>
          </a:prstGeom>
        </p:spPr>
      </p:pic>
      <p:pic>
        <p:nvPicPr>
          <p:cNvPr id="7" name="Imagen 6">
            <a:extLst>
              <a:ext uri="{FF2B5EF4-FFF2-40B4-BE49-F238E27FC236}">
                <a16:creationId xmlns:a16="http://schemas.microsoft.com/office/drawing/2014/main" id="{7B4E2E6C-EFDC-8285-C84E-529819DD1F89}"/>
              </a:ext>
            </a:extLst>
          </p:cNvPr>
          <p:cNvPicPr>
            <a:picLocks noChangeAspect="1"/>
          </p:cNvPicPr>
          <p:nvPr/>
        </p:nvPicPr>
        <p:blipFill>
          <a:blip r:embed="rId4"/>
          <a:stretch>
            <a:fillRect/>
          </a:stretch>
        </p:blipFill>
        <p:spPr>
          <a:xfrm>
            <a:off x="6096000" y="1463652"/>
            <a:ext cx="5372100" cy="31623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31290"/>
            <a:ext cx="8597827" cy="549049"/>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In this map we can see the distance (1.37km) to the coastline (Pacific Ocean) from the Launching Site of VABF-SLC 4.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the Coastline</a:t>
            </a:r>
          </a:p>
        </p:txBody>
      </p:sp>
      <p:pic>
        <p:nvPicPr>
          <p:cNvPr id="4" name="Imagen 3">
            <a:extLst>
              <a:ext uri="{FF2B5EF4-FFF2-40B4-BE49-F238E27FC236}">
                <a16:creationId xmlns:a16="http://schemas.microsoft.com/office/drawing/2014/main" id="{05CC5050-8D69-5447-AB13-DB96D8BF08A3}"/>
              </a:ext>
            </a:extLst>
          </p:cNvPr>
          <p:cNvPicPr>
            <a:picLocks noChangeAspect="1"/>
          </p:cNvPicPr>
          <p:nvPr/>
        </p:nvPicPr>
        <p:blipFill>
          <a:blip r:embed="rId3"/>
          <a:stretch>
            <a:fillRect/>
          </a:stretch>
        </p:blipFill>
        <p:spPr>
          <a:xfrm>
            <a:off x="2731447" y="1434081"/>
            <a:ext cx="6729106" cy="373323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07922"/>
            <a:ext cx="9745589" cy="131086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pie chart displays the distribution of successful launches across all sites. Both CCAFS SLC-40 and CCAFS LC-40 </a:t>
            </a:r>
            <a:r>
              <a:rPr lang="en-US" sz="2200" dirty="0" err="1">
                <a:solidFill>
                  <a:schemeClr val="accent3">
                    <a:lumMod val="25000"/>
                  </a:schemeClr>
                </a:solidFill>
                <a:latin typeface="Abadi" panose="020B0604020104020204" pitchFamily="34" charset="0"/>
              </a:rPr>
              <a:t>refeer</a:t>
            </a:r>
            <a:r>
              <a:rPr lang="en-US" sz="2200" dirty="0">
                <a:solidFill>
                  <a:schemeClr val="accent3">
                    <a:lumMod val="25000"/>
                  </a:schemeClr>
                </a:solidFill>
                <a:latin typeface="Abadi" panose="020B0604020104020204" pitchFamily="34" charset="0"/>
              </a:rPr>
              <a:t> to the same launching site so VAFB has the least successful launches rate with nearly 17%. KSLC has the most successful launches with more than 40%.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a:t>
            </a:r>
          </a:p>
        </p:txBody>
      </p:sp>
      <p:pic>
        <p:nvPicPr>
          <p:cNvPr id="4" name="Imagen 3">
            <a:extLst>
              <a:ext uri="{FF2B5EF4-FFF2-40B4-BE49-F238E27FC236}">
                <a16:creationId xmlns:a16="http://schemas.microsoft.com/office/drawing/2014/main" id="{4344591A-2316-5C68-C66C-C338884B60E9}"/>
              </a:ext>
            </a:extLst>
          </p:cNvPr>
          <p:cNvPicPr>
            <a:picLocks noChangeAspect="1"/>
          </p:cNvPicPr>
          <p:nvPr/>
        </p:nvPicPr>
        <p:blipFill>
          <a:blip r:embed="rId3"/>
          <a:stretch>
            <a:fillRect/>
          </a:stretch>
        </p:blipFill>
        <p:spPr>
          <a:xfrm>
            <a:off x="2313973" y="1342754"/>
            <a:ext cx="7772399" cy="379201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33832"/>
            <a:ext cx="9148864" cy="288599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 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 We want to predict when the launch will be successful or not, thus if the first stage lands successfully the company could save up to 100 million dollars.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32619" y="5236798"/>
            <a:ext cx="10363201" cy="1190413"/>
          </a:xfrm>
          <a:prstGeom prst="rect">
            <a:avLst/>
          </a:prstGeom>
        </p:spPr>
        <p:txBody>
          <a:bodyPr lIns="91440" tIns="45720" rIns="91440" bIns="45720" anchor="t">
            <a:normAutofit/>
          </a:bodyPr>
          <a:lstStyle/>
          <a:p>
            <a:r>
              <a:rPr lang="en-US" dirty="0"/>
              <a:t>For the highest successful launch site, KSC-LC-39A, we can see that the ratio is pretty high, with more than 75% of success rate.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a:t>
            </a:r>
          </a:p>
        </p:txBody>
      </p:sp>
      <p:pic>
        <p:nvPicPr>
          <p:cNvPr id="4" name="Imagen 3">
            <a:extLst>
              <a:ext uri="{FF2B5EF4-FFF2-40B4-BE49-F238E27FC236}">
                <a16:creationId xmlns:a16="http://schemas.microsoft.com/office/drawing/2014/main" id="{5852194E-CE90-99D7-2E1D-8DF0F0093B74}"/>
              </a:ext>
            </a:extLst>
          </p:cNvPr>
          <p:cNvPicPr>
            <a:picLocks noChangeAspect="1"/>
          </p:cNvPicPr>
          <p:nvPr/>
        </p:nvPicPr>
        <p:blipFill>
          <a:blip r:embed="rId3"/>
          <a:stretch>
            <a:fillRect/>
          </a:stretch>
        </p:blipFill>
        <p:spPr>
          <a:xfrm>
            <a:off x="2231922" y="1504639"/>
            <a:ext cx="7157884" cy="349404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68059"/>
            <a:ext cx="10414662" cy="1359152"/>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has a Payload range selector. The </a:t>
            </a:r>
            <a:r>
              <a:rPr lang="en-US" sz="2200" dirty="0" err="1">
                <a:solidFill>
                  <a:schemeClr val="accent3">
                    <a:lumMod val="25000"/>
                  </a:schemeClr>
                </a:solidFill>
                <a:latin typeface="Abadi" panose="020B0604020104020204" pitchFamily="34" charset="0"/>
              </a:rPr>
              <a:t>maxium</a:t>
            </a:r>
            <a:r>
              <a:rPr lang="en-US" sz="2200" dirty="0">
                <a:solidFill>
                  <a:schemeClr val="accent3">
                    <a:lumMod val="25000"/>
                  </a:schemeClr>
                </a:solidFill>
                <a:latin typeface="Abadi" panose="020B0604020104020204" pitchFamily="34" charset="0"/>
              </a:rPr>
              <a:t> is set to 10000kg, although it should be </a:t>
            </a:r>
            <a:r>
              <a:rPr lang="en-US" sz="2200" dirty="0" err="1">
                <a:solidFill>
                  <a:schemeClr val="accent3">
                    <a:lumMod val="25000"/>
                  </a:schemeClr>
                </a:solidFill>
                <a:latin typeface="Abadi" panose="020B0604020104020204" pitchFamily="34" charset="0"/>
              </a:rPr>
              <a:t>setted</a:t>
            </a:r>
            <a:r>
              <a:rPr lang="en-US" sz="2200" dirty="0">
                <a:solidFill>
                  <a:schemeClr val="accent3">
                    <a:lumMod val="25000"/>
                  </a:schemeClr>
                </a:solidFill>
                <a:latin typeface="Abadi" panose="020B0604020104020204" pitchFamily="34" charset="0"/>
              </a:rPr>
              <a:t> at least to 16000kg. Class 1 indicates success, and 0 failure. The colors refer to booster version category.</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n 3">
            <a:extLst>
              <a:ext uri="{FF2B5EF4-FFF2-40B4-BE49-F238E27FC236}">
                <a16:creationId xmlns:a16="http://schemas.microsoft.com/office/drawing/2014/main" id="{1CE6F105-7FEB-0545-87B8-9AF8E5B55B88}"/>
              </a:ext>
            </a:extLst>
          </p:cNvPr>
          <p:cNvPicPr>
            <a:picLocks noChangeAspect="1"/>
          </p:cNvPicPr>
          <p:nvPr/>
        </p:nvPicPr>
        <p:blipFill>
          <a:blip r:embed="rId3"/>
          <a:stretch>
            <a:fillRect/>
          </a:stretch>
        </p:blipFill>
        <p:spPr>
          <a:xfrm>
            <a:off x="0" y="1411437"/>
            <a:ext cx="12192000" cy="352384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3644674"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can see that in all models, Decision Tree has the most accuracy score with 88.8%. The other methods stay behind it with 83.3% all of them.</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19B752BD-44FB-53D4-A5A0-A149C96A0575}"/>
              </a:ext>
            </a:extLst>
          </p:cNvPr>
          <p:cNvPicPr>
            <a:picLocks noChangeAspect="1"/>
          </p:cNvPicPr>
          <p:nvPr/>
        </p:nvPicPr>
        <p:blipFill>
          <a:blip r:embed="rId3"/>
          <a:stretch>
            <a:fillRect/>
          </a:stretch>
        </p:blipFill>
        <p:spPr>
          <a:xfrm>
            <a:off x="5027180" y="1780299"/>
            <a:ext cx="6394810" cy="355267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3605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the confusion matrix of the decision Tree Classifier. </a:t>
            </a:r>
          </a:p>
          <a:p>
            <a:pPr>
              <a:lnSpc>
                <a:spcPct val="100000"/>
              </a:lnSpc>
              <a:spcBef>
                <a:spcPts val="1400"/>
              </a:spcBef>
            </a:pPr>
            <a:r>
              <a:rPr lang="en-US" sz="2200" dirty="0">
                <a:solidFill>
                  <a:schemeClr val="accent3">
                    <a:lumMod val="25000"/>
                  </a:schemeClr>
                </a:solidFill>
                <a:latin typeface="Abadi" panose="020B0604020104020204" pitchFamily="34" charset="0"/>
              </a:rPr>
              <a:t>This model predicted correctly with no overfitting, having only 1 false positive (successful landing) and 1 false negative (failure).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CD2D6550-6577-62AB-AA05-531BCFEB454F}"/>
              </a:ext>
            </a:extLst>
          </p:cNvPr>
          <p:cNvPicPr>
            <a:picLocks noChangeAspect="1"/>
          </p:cNvPicPr>
          <p:nvPr/>
        </p:nvPicPr>
        <p:blipFill>
          <a:blip r:embed="rId3"/>
          <a:stretch>
            <a:fillRect/>
          </a:stretch>
        </p:blipFill>
        <p:spPr>
          <a:xfrm>
            <a:off x="6291607" y="1348736"/>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89602"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was to develop a machine learning model that can predict when Stage 1 will successfully land to save hundreds of million USD.  </a:t>
            </a:r>
          </a:p>
          <a:p>
            <a:pPr>
              <a:lnSpc>
                <a:spcPct val="100000"/>
              </a:lnSpc>
              <a:spcBef>
                <a:spcPts val="1400"/>
              </a:spcBef>
            </a:pPr>
            <a:r>
              <a:rPr lang="en-US" sz="2200" dirty="0">
                <a:solidFill>
                  <a:schemeClr val="accent3">
                    <a:lumMod val="25000"/>
                  </a:schemeClr>
                </a:solidFill>
                <a:latin typeface="Abadi" panose="020B0604020104020204" pitchFamily="34" charset="0"/>
              </a:rPr>
              <a:t>To do so, we used Space X public APIs and scrapped Wikipedia’s Space X page to gather information.</a:t>
            </a:r>
          </a:p>
          <a:p>
            <a:pPr>
              <a:lnSpc>
                <a:spcPct val="100000"/>
              </a:lnSpc>
              <a:spcBef>
                <a:spcPts val="1400"/>
              </a:spcBef>
            </a:pPr>
            <a:r>
              <a:rPr lang="en-US" sz="2200" dirty="0">
                <a:solidFill>
                  <a:schemeClr val="accent3">
                    <a:lumMod val="25000"/>
                  </a:schemeClr>
                </a:solidFill>
                <a:latin typeface="Abadi" panose="020B0604020104020204" pitchFamily="34" charset="0"/>
              </a:rPr>
              <a:t>We extracted the data, </a:t>
            </a:r>
            <a:r>
              <a:rPr lang="en-US" sz="2200" dirty="0" err="1">
                <a:solidFill>
                  <a:schemeClr val="accent3">
                    <a:lumMod val="25000"/>
                  </a:schemeClr>
                </a:solidFill>
                <a:latin typeface="Abadi" panose="020B0604020104020204" pitchFamily="34" charset="0"/>
              </a:rPr>
              <a:t>analize</a:t>
            </a:r>
            <a:r>
              <a:rPr lang="en-US" sz="2200" dirty="0">
                <a:solidFill>
                  <a:schemeClr val="accent3">
                    <a:lumMod val="25000"/>
                  </a:schemeClr>
                </a:solidFill>
                <a:latin typeface="Abadi" panose="020B0604020104020204" pitchFamily="34" charset="0"/>
              </a:rPr>
              <a:t> it and wrangled using Python and SQL queries.</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dashboard and folium maps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different machine </a:t>
            </a:r>
            <a:r>
              <a:rPr lang="en-US" sz="2200" dirty="0" err="1">
                <a:solidFill>
                  <a:schemeClr val="accent3">
                    <a:lumMod val="25000"/>
                  </a:schemeClr>
                </a:solidFill>
                <a:latin typeface="Abadi" panose="020B0604020104020204" pitchFamily="34" charset="0"/>
              </a:rPr>
              <a:t>leraning</a:t>
            </a:r>
            <a:r>
              <a:rPr lang="en-US" sz="2200" dirty="0">
                <a:solidFill>
                  <a:schemeClr val="accent3">
                    <a:lumMod val="25000"/>
                  </a:schemeClr>
                </a:solidFill>
                <a:latin typeface="Abadi" panose="020B0604020104020204" pitchFamily="34" charset="0"/>
              </a:rPr>
              <a:t> models and trained them with our already standardized data. </a:t>
            </a:r>
          </a:p>
          <a:p>
            <a:pPr>
              <a:lnSpc>
                <a:spcPct val="100000"/>
              </a:lnSpc>
              <a:spcBef>
                <a:spcPts val="1400"/>
              </a:spcBef>
            </a:pPr>
            <a:r>
              <a:rPr lang="en-US" sz="2200" dirty="0">
                <a:solidFill>
                  <a:schemeClr val="accent3">
                    <a:lumMod val="25000"/>
                  </a:schemeClr>
                </a:solidFill>
                <a:latin typeface="Abadi" panose="020B0604020104020204" pitchFamily="34" charset="0"/>
              </a:rPr>
              <a:t>We saw the best model in </a:t>
            </a:r>
            <a:r>
              <a:rPr lang="en-US" sz="2200" dirty="0" err="1">
                <a:solidFill>
                  <a:schemeClr val="accent3">
                    <a:lumMod val="25000"/>
                  </a:schemeClr>
                </a:solidFill>
                <a:latin typeface="Abadi" panose="020B0604020104020204" pitchFamily="34" charset="0"/>
              </a:rPr>
              <a:t>Decission</a:t>
            </a:r>
            <a:r>
              <a:rPr lang="en-US" sz="2200" dirty="0">
                <a:solidFill>
                  <a:schemeClr val="accent3">
                    <a:lumMod val="25000"/>
                  </a:schemeClr>
                </a:solidFill>
                <a:latin typeface="Abadi" panose="020B0604020104020204" pitchFamily="34" charset="0"/>
              </a:rPr>
              <a:t> Tree Classifier, that give us nearly 90% of accuracy. </a:t>
            </a:r>
          </a:p>
          <a:p>
            <a:pPr>
              <a:lnSpc>
                <a:spcPct val="100000"/>
              </a:lnSpc>
              <a:spcBef>
                <a:spcPts val="1400"/>
              </a:spcBef>
            </a:pPr>
            <a:r>
              <a:rPr lang="en-US" sz="2200" dirty="0">
                <a:solidFill>
                  <a:schemeClr val="accent3">
                    <a:lumMod val="25000"/>
                  </a:schemeClr>
                </a:solidFill>
                <a:latin typeface="Abadi" panose="020B0604020104020204" pitchFamily="34" charset="0"/>
              </a:rPr>
              <a:t>Further data would be useful to improve </a:t>
            </a:r>
            <a:r>
              <a:rPr lang="en-US" sz="2200">
                <a:solidFill>
                  <a:schemeClr val="accent3">
                    <a:lumMod val="25000"/>
                  </a:schemeClr>
                </a:solidFill>
                <a:latin typeface="Abadi" panose="020B0604020104020204" pitchFamily="34" charset="0"/>
              </a:rPr>
              <a:t>our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extracted the data from SpaceX public API and SpaceX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classified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We’ve collected data using Api request from Space X public API and, after that, we used data scraping to get access from a table in the wiki’s entry of Space X.  </a:t>
            </a:r>
          </a:p>
          <a:p>
            <a:pPr>
              <a:lnSpc>
                <a:spcPct val="100000"/>
              </a:lnSpc>
              <a:spcBef>
                <a:spcPts val="1400"/>
              </a:spcBef>
            </a:pPr>
            <a:r>
              <a:rPr lang="en-US" sz="2200" dirty="0">
                <a:solidFill>
                  <a:schemeClr val="accent3">
                    <a:lumMod val="25000"/>
                  </a:schemeClr>
                </a:solidFill>
                <a:latin typeface="Abadi" panose="020B0604020104020204" pitchFamily="34" charset="0"/>
              </a:rPr>
              <a:t>From both sites we got different datasets that can be wrangled because they share similar columns: </a:t>
            </a:r>
          </a:p>
          <a:p>
            <a:pPr>
              <a:lnSpc>
                <a:spcPct val="100000"/>
              </a:lnSpc>
              <a:spcBef>
                <a:spcPts val="1400"/>
              </a:spcBef>
            </a:pPr>
            <a:r>
              <a:rPr lang="en-US" sz="2200" dirty="0">
                <a:solidFill>
                  <a:schemeClr val="accent3">
                    <a:lumMod val="25000"/>
                  </a:schemeClr>
                </a:solidFill>
                <a:latin typeface="Abadi" panose="020B0604020104020204" pitchFamily="34" charset="0"/>
              </a:rPr>
              <a:t>Space X API Data Columns: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Space X entry Data Columns: 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https://github.com/AlbertSicart/MAIN/blob/main/IBM_Data_Science/Data%20Science%20Capstone/week%201/jupyter-labs-spacex-data-collection-api.ipynb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ángulo: esquinas redondeadas 7">
            <a:extLst>
              <a:ext uri="{FF2B5EF4-FFF2-40B4-BE49-F238E27FC236}">
                <a16:creationId xmlns:a16="http://schemas.microsoft.com/office/drawing/2014/main" id="{5D1B04CB-5B7A-6F2A-EB4A-22AA29A4EBF2}"/>
              </a:ext>
            </a:extLst>
          </p:cNvPr>
          <p:cNvSpPr/>
          <p:nvPr/>
        </p:nvSpPr>
        <p:spPr>
          <a:xfrm>
            <a:off x="5461001" y="1538904"/>
            <a:ext cx="2005780" cy="1022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Request</a:t>
            </a:r>
            <a:r>
              <a:rPr lang="es-ES" dirty="0"/>
              <a:t>(</a:t>
            </a:r>
            <a:r>
              <a:rPr lang="es-ES" dirty="0" err="1"/>
              <a:t>Space</a:t>
            </a:r>
            <a:r>
              <a:rPr lang="es-ES" dirty="0"/>
              <a:t> X </a:t>
            </a:r>
            <a:r>
              <a:rPr lang="es-ES" dirty="0" err="1"/>
              <a:t>APIs</a:t>
            </a:r>
            <a:r>
              <a:rPr lang="es-ES" dirty="0"/>
              <a:t>)</a:t>
            </a:r>
          </a:p>
        </p:txBody>
      </p:sp>
      <p:sp>
        <p:nvSpPr>
          <p:cNvPr id="9" name="Rectángulo: esquinas redondeadas 8">
            <a:extLst>
              <a:ext uri="{FF2B5EF4-FFF2-40B4-BE49-F238E27FC236}">
                <a16:creationId xmlns:a16="http://schemas.microsoft.com/office/drawing/2014/main" id="{58214977-B1EB-2515-3325-EF2B62D57044}"/>
              </a:ext>
            </a:extLst>
          </p:cNvPr>
          <p:cNvSpPr/>
          <p:nvPr/>
        </p:nvSpPr>
        <p:spPr>
          <a:xfrm>
            <a:off x="5461001" y="3009516"/>
            <a:ext cx="2005780" cy="11174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JSON file + </a:t>
            </a:r>
            <a:r>
              <a:rPr lang="es-ES" dirty="0" err="1"/>
              <a:t>Lists</a:t>
            </a:r>
            <a:r>
              <a:rPr lang="es-ES" dirty="0"/>
              <a:t>(</a:t>
            </a:r>
            <a:r>
              <a:rPr lang="es-ES" dirty="0" err="1"/>
              <a:t>Launch</a:t>
            </a:r>
            <a:r>
              <a:rPr lang="es-ES" dirty="0"/>
              <a:t> Site, </a:t>
            </a:r>
            <a:r>
              <a:rPr lang="es-ES" dirty="0" err="1"/>
              <a:t>Booster</a:t>
            </a:r>
            <a:r>
              <a:rPr lang="es-ES" dirty="0"/>
              <a:t> </a:t>
            </a:r>
            <a:r>
              <a:rPr lang="es-ES" dirty="0" err="1"/>
              <a:t>Version</a:t>
            </a:r>
            <a:r>
              <a:rPr lang="es-ES" dirty="0"/>
              <a:t>, </a:t>
            </a:r>
            <a:r>
              <a:rPr lang="es-ES" dirty="0" err="1"/>
              <a:t>Payload</a:t>
            </a:r>
            <a:r>
              <a:rPr lang="es-ES" dirty="0"/>
              <a:t> Data)</a:t>
            </a:r>
          </a:p>
        </p:txBody>
      </p:sp>
      <p:sp>
        <p:nvSpPr>
          <p:cNvPr id="10" name="Rectángulo: esquinas redondeadas 9">
            <a:extLst>
              <a:ext uri="{FF2B5EF4-FFF2-40B4-BE49-F238E27FC236}">
                <a16:creationId xmlns:a16="http://schemas.microsoft.com/office/drawing/2014/main" id="{6F40AAEC-15D2-A116-CA68-1C3E57AC39A7}"/>
              </a:ext>
            </a:extLst>
          </p:cNvPr>
          <p:cNvSpPr/>
          <p:nvPr/>
        </p:nvSpPr>
        <p:spPr>
          <a:xfrm>
            <a:off x="5461001" y="4575072"/>
            <a:ext cx="2005780" cy="11174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Json_normalize</a:t>
            </a:r>
            <a:r>
              <a:rPr lang="es-ES" dirty="0"/>
              <a:t> </a:t>
            </a:r>
            <a:r>
              <a:rPr lang="es-ES" dirty="0" err="1"/>
              <a:t>to</a:t>
            </a:r>
            <a:r>
              <a:rPr lang="es-ES" dirty="0"/>
              <a:t> </a:t>
            </a:r>
            <a:r>
              <a:rPr lang="es-ES" dirty="0" err="1"/>
              <a:t>DataFrame</a:t>
            </a:r>
            <a:r>
              <a:rPr lang="es-ES" dirty="0"/>
              <a:t> data </a:t>
            </a:r>
            <a:r>
              <a:rPr lang="es-ES" dirty="0" err="1"/>
              <a:t>from</a:t>
            </a:r>
            <a:r>
              <a:rPr lang="es-ES" dirty="0"/>
              <a:t> JSON</a:t>
            </a:r>
          </a:p>
        </p:txBody>
      </p:sp>
      <p:sp>
        <p:nvSpPr>
          <p:cNvPr id="11" name="Rectángulo: esquinas redondeadas 10">
            <a:extLst>
              <a:ext uri="{FF2B5EF4-FFF2-40B4-BE49-F238E27FC236}">
                <a16:creationId xmlns:a16="http://schemas.microsoft.com/office/drawing/2014/main" id="{17DAFEBF-0A2B-4890-B5EA-1B4ED65E710C}"/>
              </a:ext>
            </a:extLst>
          </p:cNvPr>
          <p:cNvSpPr/>
          <p:nvPr/>
        </p:nvSpPr>
        <p:spPr>
          <a:xfrm>
            <a:off x="7808963" y="4575071"/>
            <a:ext cx="2005780" cy="11174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Disctionary</a:t>
            </a:r>
            <a:r>
              <a:rPr lang="es-ES" dirty="0"/>
              <a:t> </a:t>
            </a:r>
            <a:r>
              <a:rPr lang="es-ES" dirty="0" err="1"/>
              <a:t>relevant</a:t>
            </a:r>
            <a:r>
              <a:rPr lang="es-ES" dirty="0"/>
              <a:t> data</a:t>
            </a:r>
          </a:p>
        </p:txBody>
      </p:sp>
      <p:sp>
        <p:nvSpPr>
          <p:cNvPr id="12" name="Rectángulo: esquinas redondeadas 11">
            <a:extLst>
              <a:ext uri="{FF2B5EF4-FFF2-40B4-BE49-F238E27FC236}">
                <a16:creationId xmlns:a16="http://schemas.microsoft.com/office/drawing/2014/main" id="{D5DE48A3-0DD3-FE6D-8634-CDDC024D0DCA}"/>
              </a:ext>
            </a:extLst>
          </p:cNvPr>
          <p:cNvSpPr/>
          <p:nvPr/>
        </p:nvSpPr>
        <p:spPr>
          <a:xfrm>
            <a:off x="7808963" y="3009515"/>
            <a:ext cx="2005780" cy="11174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Cast</a:t>
            </a:r>
            <a:r>
              <a:rPr lang="es-ES" dirty="0"/>
              <a:t> </a:t>
            </a:r>
            <a:r>
              <a:rPr lang="es-ES" dirty="0" err="1"/>
              <a:t>dictionary</a:t>
            </a:r>
            <a:r>
              <a:rPr lang="es-ES" dirty="0"/>
              <a:t> </a:t>
            </a:r>
            <a:r>
              <a:rPr lang="es-ES" dirty="0" err="1"/>
              <a:t>into</a:t>
            </a:r>
            <a:r>
              <a:rPr lang="es-ES" dirty="0"/>
              <a:t> a </a:t>
            </a:r>
            <a:r>
              <a:rPr lang="es-ES" dirty="0" err="1"/>
              <a:t>DataFrame</a:t>
            </a:r>
            <a:endParaRPr lang="es-ES" dirty="0"/>
          </a:p>
        </p:txBody>
      </p:sp>
      <p:sp>
        <p:nvSpPr>
          <p:cNvPr id="13" name="Rectángulo: esquinas redondeadas 12">
            <a:extLst>
              <a:ext uri="{FF2B5EF4-FFF2-40B4-BE49-F238E27FC236}">
                <a16:creationId xmlns:a16="http://schemas.microsoft.com/office/drawing/2014/main" id="{55ED6691-FD8A-511E-3158-32B31C416380}"/>
              </a:ext>
            </a:extLst>
          </p:cNvPr>
          <p:cNvSpPr/>
          <p:nvPr/>
        </p:nvSpPr>
        <p:spPr>
          <a:xfrm>
            <a:off x="7808963" y="1541591"/>
            <a:ext cx="2005780" cy="11174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Filter</a:t>
            </a:r>
            <a:r>
              <a:rPr lang="es-ES" dirty="0"/>
              <a:t> data </a:t>
            </a:r>
            <a:r>
              <a:rPr lang="es-ES" dirty="0" err="1"/>
              <a:t>to</a:t>
            </a:r>
            <a:r>
              <a:rPr lang="es-ES" dirty="0"/>
              <a:t> </a:t>
            </a:r>
            <a:r>
              <a:rPr lang="es-ES" dirty="0" err="1"/>
              <a:t>only</a:t>
            </a:r>
            <a:r>
              <a:rPr lang="es-ES" dirty="0"/>
              <a:t> </a:t>
            </a:r>
            <a:r>
              <a:rPr lang="es-ES" dirty="0" err="1"/>
              <a:t>include</a:t>
            </a:r>
            <a:r>
              <a:rPr lang="es-ES" dirty="0"/>
              <a:t> Falcon 9 </a:t>
            </a:r>
            <a:r>
              <a:rPr lang="es-ES" dirty="0" err="1"/>
              <a:t>launches</a:t>
            </a:r>
            <a:endParaRPr lang="es-ES" dirty="0"/>
          </a:p>
        </p:txBody>
      </p:sp>
      <p:sp>
        <p:nvSpPr>
          <p:cNvPr id="14" name="Rectángulo: esquinas redondeadas 13">
            <a:extLst>
              <a:ext uri="{FF2B5EF4-FFF2-40B4-BE49-F238E27FC236}">
                <a16:creationId xmlns:a16="http://schemas.microsoft.com/office/drawing/2014/main" id="{306F9AA2-64C1-5B35-FC3C-F44A7836DED3}"/>
              </a:ext>
            </a:extLst>
          </p:cNvPr>
          <p:cNvSpPr/>
          <p:nvPr/>
        </p:nvSpPr>
        <p:spPr>
          <a:xfrm>
            <a:off x="10086372" y="1541591"/>
            <a:ext cx="2005780" cy="11174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Imputate</a:t>
            </a:r>
            <a:r>
              <a:rPr lang="es-ES" dirty="0"/>
              <a:t> </a:t>
            </a:r>
            <a:r>
              <a:rPr lang="es-ES" dirty="0" err="1"/>
              <a:t>missing</a:t>
            </a:r>
            <a:r>
              <a:rPr lang="es-ES" dirty="0"/>
              <a:t> </a:t>
            </a:r>
            <a:r>
              <a:rPr lang="es-ES" dirty="0" err="1"/>
              <a:t>PayloadMass</a:t>
            </a:r>
            <a:r>
              <a:rPr lang="es-ES" dirty="0"/>
              <a:t> </a:t>
            </a:r>
            <a:r>
              <a:rPr lang="es-ES" dirty="0" err="1"/>
              <a:t>values</a:t>
            </a:r>
            <a:r>
              <a:rPr lang="es-ES" dirty="0"/>
              <a:t> </a:t>
            </a:r>
            <a:r>
              <a:rPr lang="es-ES" dirty="0" err="1"/>
              <a:t>with</a:t>
            </a:r>
            <a:r>
              <a:rPr lang="es-ES" dirty="0"/>
              <a:t> mean</a:t>
            </a:r>
          </a:p>
        </p:txBody>
      </p:sp>
      <p:cxnSp>
        <p:nvCxnSpPr>
          <p:cNvPr id="16" name="Conector recto de flecha 15">
            <a:extLst>
              <a:ext uri="{FF2B5EF4-FFF2-40B4-BE49-F238E27FC236}">
                <a16:creationId xmlns:a16="http://schemas.microsoft.com/office/drawing/2014/main" id="{50DA8908-F938-3EAC-115F-821C6CD7C40C}"/>
              </a:ext>
            </a:extLst>
          </p:cNvPr>
          <p:cNvCxnSpPr>
            <a:stCxn id="8" idx="2"/>
            <a:endCxn id="9" idx="0"/>
          </p:cNvCxnSpPr>
          <p:nvPr/>
        </p:nvCxnSpPr>
        <p:spPr>
          <a:xfrm>
            <a:off x="6463891" y="2561459"/>
            <a:ext cx="0" cy="448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368FB021-13D9-759C-0142-4BA540FEF116}"/>
              </a:ext>
            </a:extLst>
          </p:cNvPr>
          <p:cNvCxnSpPr>
            <a:stCxn id="9" idx="2"/>
            <a:endCxn id="10" idx="0"/>
          </p:cNvCxnSpPr>
          <p:nvPr/>
        </p:nvCxnSpPr>
        <p:spPr>
          <a:xfrm>
            <a:off x="6463891" y="4127015"/>
            <a:ext cx="0" cy="448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E82590CA-C5BC-455C-ADDE-027DBEC97F8F}"/>
              </a:ext>
            </a:extLst>
          </p:cNvPr>
          <p:cNvCxnSpPr>
            <a:stCxn id="10" idx="3"/>
            <a:endCxn id="11" idx="1"/>
          </p:cNvCxnSpPr>
          <p:nvPr/>
        </p:nvCxnSpPr>
        <p:spPr>
          <a:xfrm flipV="1">
            <a:off x="7466781" y="5133821"/>
            <a:ext cx="3421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F388F6B4-D8D0-51DD-C7A0-DC8D0EBA6581}"/>
              </a:ext>
            </a:extLst>
          </p:cNvPr>
          <p:cNvCxnSpPr>
            <a:stCxn id="11" idx="0"/>
            <a:endCxn id="12" idx="2"/>
          </p:cNvCxnSpPr>
          <p:nvPr/>
        </p:nvCxnSpPr>
        <p:spPr>
          <a:xfrm flipV="1">
            <a:off x="8811853" y="4127014"/>
            <a:ext cx="0" cy="448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2E7AD71-7E8C-6D9D-5385-22D05F3E131A}"/>
              </a:ext>
            </a:extLst>
          </p:cNvPr>
          <p:cNvCxnSpPr>
            <a:stCxn id="12" idx="0"/>
            <a:endCxn id="13" idx="2"/>
          </p:cNvCxnSpPr>
          <p:nvPr/>
        </p:nvCxnSpPr>
        <p:spPr>
          <a:xfrm flipV="1">
            <a:off x="8811853" y="2659090"/>
            <a:ext cx="0" cy="350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A907EA32-56DB-E47F-8C2F-320D5B7D7741}"/>
              </a:ext>
            </a:extLst>
          </p:cNvPr>
          <p:cNvCxnSpPr>
            <a:stCxn id="13" idx="3"/>
            <a:endCxn id="14" idx="1"/>
          </p:cNvCxnSpPr>
          <p:nvPr/>
        </p:nvCxnSpPr>
        <p:spPr>
          <a:xfrm>
            <a:off x="9814743" y="2100341"/>
            <a:ext cx="271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62132" y="1392499"/>
            <a:ext cx="4680114" cy="538192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https://github.com/AlbertSicart/MAIN/blob/main/IBM_Data_Science/Data%20Science%20Capstone/week%201/jupyter-labs-webscraping.ipynb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Rectángulo: esquinas redondeadas 7">
            <a:extLst>
              <a:ext uri="{FF2B5EF4-FFF2-40B4-BE49-F238E27FC236}">
                <a16:creationId xmlns:a16="http://schemas.microsoft.com/office/drawing/2014/main" id="{7B1E9ED1-0909-19C8-D88D-7111254929F5}"/>
              </a:ext>
            </a:extLst>
          </p:cNvPr>
          <p:cNvSpPr/>
          <p:nvPr/>
        </p:nvSpPr>
        <p:spPr>
          <a:xfrm>
            <a:off x="5461001" y="1597970"/>
            <a:ext cx="2005780" cy="1022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Request</a:t>
            </a:r>
            <a:r>
              <a:rPr lang="es-ES" dirty="0"/>
              <a:t> Wikipedia </a:t>
            </a:r>
            <a:r>
              <a:rPr lang="es-ES" dirty="0" err="1"/>
              <a:t>html</a:t>
            </a:r>
            <a:endParaRPr lang="es-ES" dirty="0"/>
          </a:p>
        </p:txBody>
      </p:sp>
      <p:sp>
        <p:nvSpPr>
          <p:cNvPr id="9" name="Rectángulo: esquinas redondeadas 8">
            <a:extLst>
              <a:ext uri="{FF2B5EF4-FFF2-40B4-BE49-F238E27FC236}">
                <a16:creationId xmlns:a16="http://schemas.microsoft.com/office/drawing/2014/main" id="{9B48FE5E-0164-6BCD-9822-0CE580100EB7}"/>
              </a:ext>
            </a:extLst>
          </p:cNvPr>
          <p:cNvSpPr/>
          <p:nvPr/>
        </p:nvSpPr>
        <p:spPr>
          <a:xfrm>
            <a:off x="5461001" y="2978399"/>
            <a:ext cx="2005780" cy="1022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BeautifulSoup</a:t>
            </a:r>
            <a:r>
              <a:rPr lang="es-ES" dirty="0"/>
              <a:t> html5lib </a:t>
            </a:r>
            <a:r>
              <a:rPr lang="es-ES" dirty="0" err="1"/>
              <a:t>Parser</a:t>
            </a:r>
            <a:endParaRPr lang="es-ES" dirty="0"/>
          </a:p>
        </p:txBody>
      </p:sp>
      <p:sp>
        <p:nvSpPr>
          <p:cNvPr id="10" name="Rectángulo: esquinas redondeadas 9">
            <a:extLst>
              <a:ext uri="{FF2B5EF4-FFF2-40B4-BE49-F238E27FC236}">
                <a16:creationId xmlns:a16="http://schemas.microsoft.com/office/drawing/2014/main" id="{BCBBDFF7-E83B-13AE-FF3D-7B05D1092AC6}"/>
              </a:ext>
            </a:extLst>
          </p:cNvPr>
          <p:cNvSpPr/>
          <p:nvPr/>
        </p:nvSpPr>
        <p:spPr>
          <a:xfrm>
            <a:off x="5461001" y="4411990"/>
            <a:ext cx="2005780" cy="1022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Find</a:t>
            </a:r>
            <a:r>
              <a:rPr lang="es-ES" dirty="0"/>
              <a:t> </a:t>
            </a:r>
            <a:r>
              <a:rPr lang="es-ES" dirty="0" err="1"/>
              <a:t>Launch</a:t>
            </a:r>
            <a:r>
              <a:rPr lang="es-ES" dirty="0"/>
              <a:t> </a:t>
            </a:r>
            <a:r>
              <a:rPr lang="es-ES" dirty="0" err="1"/>
              <a:t>info</a:t>
            </a:r>
            <a:r>
              <a:rPr lang="es-ES" dirty="0"/>
              <a:t> </a:t>
            </a:r>
            <a:r>
              <a:rPr lang="es-ES" dirty="0" err="1"/>
              <a:t>html</a:t>
            </a:r>
            <a:r>
              <a:rPr lang="es-ES" dirty="0"/>
              <a:t> table</a:t>
            </a:r>
          </a:p>
        </p:txBody>
      </p:sp>
      <p:sp>
        <p:nvSpPr>
          <p:cNvPr id="12" name="Rectángulo: esquinas redondeadas 11">
            <a:extLst>
              <a:ext uri="{FF2B5EF4-FFF2-40B4-BE49-F238E27FC236}">
                <a16:creationId xmlns:a16="http://schemas.microsoft.com/office/drawing/2014/main" id="{4E8183D8-41F9-4810-1F29-33509BDBBD61}"/>
              </a:ext>
            </a:extLst>
          </p:cNvPr>
          <p:cNvSpPr/>
          <p:nvPr/>
        </p:nvSpPr>
        <p:spPr>
          <a:xfrm>
            <a:off x="8714772" y="4411990"/>
            <a:ext cx="2005780" cy="1022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Create</a:t>
            </a:r>
            <a:r>
              <a:rPr lang="es-ES" dirty="0"/>
              <a:t> </a:t>
            </a:r>
            <a:r>
              <a:rPr lang="es-ES" dirty="0" err="1"/>
              <a:t>Dictionary</a:t>
            </a:r>
            <a:endParaRPr lang="es-ES" dirty="0"/>
          </a:p>
        </p:txBody>
      </p:sp>
      <p:sp>
        <p:nvSpPr>
          <p:cNvPr id="13" name="Rectángulo: esquinas redondeadas 12">
            <a:extLst>
              <a:ext uri="{FF2B5EF4-FFF2-40B4-BE49-F238E27FC236}">
                <a16:creationId xmlns:a16="http://schemas.microsoft.com/office/drawing/2014/main" id="{1A431BF1-65EB-954C-5B25-57509E083F53}"/>
              </a:ext>
            </a:extLst>
          </p:cNvPr>
          <p:cNvSpPr/>
          <p:nvPr/>
        </p:nvSpPr>
        <p:spPr>
          <a:xfrm>
            <a:off x="8714772" y="2978399"/>
            <a:ext cx="2005780" cy="1022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Iterate</a:t>
            </a:r>
            <a:r>
              <a:rPr lang="es-ES" dirty="0"/>
              <a:t> </a:t>
            </a:r>
            <a:r>
              <a:rPr lang="es-ES" dirty="0" err="1"/>
              <a:t>through</a:t>
            </a:r>
            <a:r>
              <a:rPr lang="es-ES" dirty="0"/>
              <a:t> table </a:t>
            </a:r>
            <a:r>
              <a:rPr lang="es-ES" dirty="0" err="1"/>
              <a:t>cells</a:t>
            </a:r>
            <a:r>
              <a:rPr lang="es-ES" dirty="0"/>
              <a:t> </a:t>
            </a:r>
            <a:r>
              <a:rPr lang="es-ES" dirty="0" err="1"/>
              <a:t>to</a:t>
            </a:r>
            <a:r>
              <a:rPr lang="es-ES" dirty="0"/>
              <a:t> </a:t>
            </a:r>
            <a:r>
              <a:rPr lang="es-ES" dirty="0" err="1"/>
              <a:t>extract</a:t>
            </a:r>
            <a:r>
              <a:rPr lang="es-ES" dirty="0"/>
              <a:t> data </a:t>
            </a:r>
            <a:r>
              <a:rPr lang="es-ES" dirty="0" err="1"/>
              <a:t>to</a:t>
            </a:r>
            <a:r>
              <a:rPr lang="es-ES" dirty="0"/>
              <a:t> </a:t>
            </a:r>
            <a:r>
              <a:rPr lang="es-ES" dirty="0" err="1"/>
              <a:t>dictionary</a:t>
            </a:r>
            <a:endParaRPr lang="es-ES" dirty="0"/>
          </a:p>
        </p:txBody>
      </p:sp>
      <p:sp>
        <p:nvSpPr>
          <p:cNvPr id="14" name="Rectángulo: esquinas redondeadas 13">
            <a:extLst>
              <a:ext uri="{FF2B5EF4-FFF2-40B4-BE49-F238E27FC236}">
                <a16:creationId xmlns:a16="http://schemas.microsoft.com/office/drawing/2014/main" id="{B5CA1229-5873-05CE-5C96-713339961266}"/>
              </a:ext>
            </a:extLst>
          </p:cNvPr>
          <p:cNvSpPr/>
          <p:nvPr/>
        </p:nvSpPr>
        <p:spPr>
          <a:xfrm>
            <a:off x="8727995" y="1597971"/>
            <a:ext cx="2005780" cy="1022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Cast</a:t>
            </a:r>
            <a:r>
              <a:rPr lang="es-ES" dirty="0"/>
              <a:t> </a:t>
            </a:r>
            <a:r>
              <a:rPr lang="es-ES" dirty="0" err="1"/>
              <a:t>dictionary</a:t>
            </a:r>
            <a:r>
              <a:rPr lang="es-ES" dirty="0"/>
              <a:t> </a:t>
            </a:r>
            <a:r>
              <a:rPr lang="es-ES" dirty="0" err="1"/>
              <a:t>into</a:t>
            </a:r>
            <a:r>
              <a:rPr lang="es-ES" dirty="0"/>
              <a:t> </a:t>
            </a:r>
            <a:r>
              <a:rPr lang="es-ES" dirty="0" err="1"/>
              <a:t>the</a:t>
            </a:r>
            <a:r>
              <a:rPr lang="es-ES" dirty="0"/>
              <a:t> </a:t>
            </a:r>
            <a:r>
              <a:rPr lang="es-ES" dirty="0" err="1"/>
              <a:t>DataFrame</a:t>
            </a:r>
            <a:endParaRPr lang="es-ES" dirty="0"/>
          </a:p>
        </p:txBody>
      </p:sp>
      <p:cxnSp>
        <p:nvCxnSpPr>
          <p:cNvPr id="16" name="Conector recto de flecha 15">
            <a:extLst>
              <a:ext uri="{FF2B5EF4-FFF2-40B4-BE49-F238E27FC236}">
                <a16:creationId xmlns:a16="http://schemas.microsoft.com/office/drawing/2014/main" id="{50427300-5365-7F88-976C-DACD43D88FF3}"/>
              </a:ext>
            </a:extLst>
          </p:cNvPr>
          <p:cNvCxnSpPr>
            <a:stCxn id="8" idx="2"/>
            <a:endCxn id="9" idx="0"/>
          </p:cNvCxnSpPr>
          <p:nvPr/>
        </p:nvCxnSpPr>
        <p:spPr>
          <a:xfrm>
            <a:off x="6463891" y="2620525"/>
            <a:ext cx="0" cy="357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410E0FC-977D-40CA-C318-BD3F27CBF88E}"/>
              </a:ext>
            </a:extLst>
          </p:cNvPr>
          <p:cNvCxnSpPr>
            <a:stCxn id="9" idx="2"/>
            <a:endCxn id="10" idx="0"/>
          </p:cNvCxnSpPr>
          <p:nvPr/>
        </p:nvCxnSpPr>
        <p:spPr>
          <a:xfrm>
            <a:off x="6463891" y="4000954"/>
            <a:ext cx="0" cy="41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01F079B-6B7E-D429-7D65-B00E1F82E5A9}"/>
              </a:ext>
            </a:extLst>
          </p:cNvPr>
          <p:cNvCxnSpPr>
            <a:stCxn id="10" idx="3"/>
            <a:endCxn id="12" idx="1"/>
          </p:cNvCxnSpPr>
          <p:nvPr/>
        </p:nvCxnSpPr>
        <p:spPr>
          <a:xfrm>
            <a:off x="7466781" y="4923268"/>
            <a:ext cx="12479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8004DA4-E808-8652-8A4E-640B315EF99C}"/>
              </a:ext>
            </a:extLst>
          </p:cNvPr>
          <p:cNvCxnSpPr>
            <a:stCxn id="12" idx="0"/>
            <a:endCxn id="13" idx="2"/>
          </p:cNvCxnSpPr>
          <p:nvPr/>
        </p:nvCxnSpPr>
        <p:spPr>
          <a:xfrm flipV="1">
            <a:off x="9717662" y="4000954"/>
            <a:ext cx="0" cy="41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095F3B24-F1A6-E3D6-86AF-3CF26A3865F0}"/>
              </a:ext>
            </a:extLst>
          </p:cNvPr>
          <p:cNvCxnSpPr>
            <a:stCxn id="13" idx="0"/>
            <a:endCxn id="14" idx="2"/>
          </p:cNvCxnSpPr>
          <p:nvPr/>
        </p:nvCxnSpPr>
        <p:spPr>
          <a:xfrm flipV="1">
            <a:off x="9717662" y="2620526"/>
            <a:ext cx="13223" cy="357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421</TotalTime>
  <Words>2528</Words>
  <Application>Microsoft Office PowerPoint</Application>
  <PresentationFormat>Panorámica</PresentationFormat>
  <Paragraphs>239</Paragraphs>
  <Slides>47</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Söhne</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Albert Sicart Avalos</cp:lastModifiedBy>
  <cp:revision>214</cp:revision>
  <dcterms:created xsi:type="dcterms:W3CDTF">2021-04-29T18:58:34Z</dcterms:created>
  <dcterms:modified xsi:type="dcterms:W3CDTF">2023-09-13T10:52:29Z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